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8"/>
  </p:notesMasterIdLst>
  <p:sldIdLst>
    <p:sldId id="2147374924" r:id="rId3"/>
    <p:sldId id="2147472089" r:id="rId4"/>
    <p:sldId id="2147472090" r:id="rId5"/>
    <p:sldId id="2147472085" r:id="rId6"/>
    <p:sldId id="2147472123" r:id="rId7"/>
    <p:sldId id="2147472080" r:id="rId8"/>
    <p:sldId id="2147472082" r:id="rId9"/>
    <p:sldId id="2147472081" r:id="rId10"/>
    <p:sldId id="2147472127" r:id="rId11"/>
    <p:sldId id="2147472071" r:id="rId12"/>
    <p:sldId id="2146847478" r:id="rId13"/>
    <p:sldId id="2147472124" r:id="rId14"/>
    <p:sldId id="2147472126" r:id="rId15"/>
    <p:sldId id="2147472125" r:id="rId16"/>
    <p:sldId id="2147472094" r:id="rId17"/>
  </p:sldIdLst>
  <p:sldSz cx="12192000" cy="6858000"/>
  <p:notesSz cx="6797675" cy="99266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ck" id="{7C1DFAC3-713E-4392-913B-2D12619ADEEB}">
          <p14:sldIdLst>
            <p14:sldId id="2147374924"/>
            <p14:sldId id="2147472089"/>
            <p14:sldId id="2147472090"/>
            <p14:sldId id="2147472085"/>
            <p14:sldId id="2147472123"/>
            <p14:sldId id="2147472080"/>
            <p14:sldId id="2147472082"/>
            <p14:sldId id="2147472081"/>
            <p14:sldId id="2147472127"/>
            <p14:sldId id="2147472071"/>
            <p14:sldId id="2146847478"/>
            <p14:sldId id="2147472124"/>
            <p14:sldId id="2147472126"/>
            <p14:sldId id="2147472125"/>
            <p14:sldId id="21474720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735118-EDBF-638E-A7C6-75E8A7EB69F3}" name="Phil Morrison" initials="PM" userId="S::Phil.Morrison@newtoneurope.com::eca70b69-0e58-4470-8bcd-97b1e9221a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5F7"/>
    <a:srgbClr val="F7FFFE"/>
    <a:srgbClr val="E5FFFC"/>
    <a:srgbClr val="F0F3F6"/>
    <a:srgbClr val="FAFBFC"/>
    <a:srgbClr val="FDF1FB"/>
    <a:srgbClr val="D86620"/>
    <a:srgbClr val="324A5E"/>
    <a:srgbClr val="0DADD4"/>
    <a:srgbClr val="F6E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D737F-C27B-4A99-8705-5B7536EEC6D4}" v="2" dt="2025-09-23T06:47:43.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3425" autoAdjust="0"/>
  </p:normalViewPr>
  <p:slideViewPr>
    <p:cSldViewPr snapToGrid="0">
      <p:cViewPr varScale="1">
        <p:scale>
          <a:sx n="118" d="100"/>
          <a:sy n="118" d="100"/>
        </p:scale>
        <p:origin x="816" y="20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73D91B7-8CDB-444B-9AE8-2EF0D4638640}" type="datetimeFigureOut">
              <a:rPr lang="en-GB" smtClean="0"/>
              <a:t>29/09/2025</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C41132D-0E59-4341-9833-F92D814F6A2F}" type="slidenum">
              <a:rPr lang="en-GB" smtClean="0"/>
              <a:t>‹#›</a:t>
            </a:fld>
            <a:endParaRPr lang="en-GB" dirty="0"/>
          </a:p>
        </p:txBody>
      </p:sp>
    </p:spTree>
    <p:extLst>
      <p:ext uri="{BB962C8B-B14F-4D97-AF65-F5344CB8AC3E}">
        <p14:creationId xmlns:p14="http://schemas.microsoft.com/office/powerpoint/2010/main" val="357458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87728-1B51-CE1A-9317-7918CBF93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3F394-E2EA-EB74-B301-48FFA4B63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3211F-9E37-E228-D0D8-A64462879017}"/>
              </a:ext>
            </a:extLst>
          </p:cNvPr>
          <p:cNvSpPr>
            <a:spLocks noGrp="1"/>
          </p:cNvSpPr>
          <p:nvPr>
            <p:ph type="body" idx="1"/>
          </p:nvPr>
        </p:nvSpPr>
        <p:spPr/>
        <p:txBody>
          <a:bodyPr/>
          <a:lstStyle/>
          <a:p>
            <a:r>
              <a:rPr lang="en-GB" dirty="0"/>
              <a:t>Need for space at the </a:t>
            </a:r>
            <a:r>
              <a:rPr lang="en-GB" dirty="0" err="1"/>
              <a:t>Parntership</a:t>
            </a:r>
            <a:r>
              <a:rPr lang="en-GB" dirty="0"/>
              <a:t> level where people can come together, talk and influence </a:t>
            </a:r>
          </a:p>
          <a:p>
            <a:r>
              <a:rPr lang="en-GB" dirty="0"/>
              <a:t>Workshop on the design stuff – bottom up</a:t>
            </a:r>
          </a:p>
          <a:p>
            <a:r>
              <a:rPr lang="en-GB" dirty="0"/>
              <a:t>DCC meeting – coming in to contract one organisation to do the connecting is concerning</a:t>
            </a:r>
          </a:p>
          <a:p>
            <a:r>
              <a:rPr lang="en-GB" dirty="0"/>
              <a:t>System conditions that drive us and allow us to do the right thing locally</a:t>
            </a:r>
          </a:p>
          <a:p>
            <a:r>
              <a:rPr lang="en-GB" dirty="0"/>
              <a:t>Social determinants and disillusion in the disempowerment</a:t>
            </a:r>
          </a:p>
          <a:p>
            <a:endParaRPr lang="en-GB" dirty="0"/>
          </a:p>
          <a:p>
            <a:r>
              <a:rPr lang="en-GB" dirty="0"/>
              <a:t>Language – need to get it right…..neighbourhood</a:t>
            </a:r>
          </a:p>
          <a:p>
            <a:r>
              <a:rPr lang="en-GB" dirty="0"/>
              <a:t>Still hearing top down and bottom up in my language and challenge on using horizontal language more</a:t>
            </a:r>
          </a:p>
          <a:p>
            <a:r>
              <a:rPr lang="en-GB" dirty="0"/>
              <a:t>Need some lessons to statutory organisations on </a:t>
            </a:r>
            <a:r>
              <a:rPr lang="en-GB" dirty="0" err="1"/>
              <a:t>mecahnisms</a:t>
            </a:r>
            <a:r>
              <a:rPr lang="en-GB" dirty="0"/>
              <a:t> for contracting/funding/measuring VCSE….and ways of working that reduce additional costs</a:t>
            </a:r>
          </a:p>
          <a:p>
            <a:r>
              <a:rPr lang="en-GB" dirty="0"/>
              <a:t>Chris P point on creating communities of practice being important</a:t>
            </a:r>
          </a:p>
          <a:p>
            <a:r>
              <a:rPr lang="en-GB" dirty="0"/>
              <a:t>Speaking out has resulted in detriment – hope this turning of the tanker </a:t>
            </a:r>
            <a:r>
              <a:rPr lang="en-GB"/>
              <a:t>will happen</a:t>
            </a:r>
            <a:endParaRPr lang="en-GB" dirty="0"/>
          </a:p>
        </p:txBody>
      </p:sp>
      <p:sp>
        <p:nvSpPr>
          <p:cNvPr id="4" name="Slide Number Placeholder 3">
            <a:extLst>
              <a:ext uri="{FF2B5EF4-FFF2-40B4-BE49-F238E27FC236}">
                <a16:creationId xmlns:a16="http://schemas.microsoft.com/office/drawing/2014/main" id="{C1A4AA09-27E9-B908-E19D-1B1B823B2E80}"/>
              </a:ext>
            </a:extLst>
          </p:cNvPr>
          <p:cNvSpPr>
            <a:spLocks noGrp="1"/>
          </p:cNvSpPr>
          <p:nvPr>
            <p:ph type="sldNum" sz="quarter" idx="5"/>
          </p:nvPr>
        </p:nvSpPr>
        <p:spPr/>
        <p:txBody>
          <a:bodyPr/>
          <a:lstStyle/>
          <a:p>
            <a:fld id="{6C41132D-0E59-4341-9833-F92D814F6A2F}" type="slidenum">
              <a:rPr lang="en-GB" smtClean="0"/>
              <a:t>1</a:t>
            </a:fld>
            <a:endParaRPr lang="en-GB" dirty="0"/>
          </a:p>
        </p:txBody>
      </p:sp>
    </p:spTree>
    <p:extLst>
      <p:ext uri="{BB962C8B-B14F-4D97-AF65-F5344CB8AC3E}">
        <p14:creationId xmlns:p14="http://schemas.microsoft.com/office/powerpoint/2010/main" val="370179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698AB-E3F5-AFDD-2BCC-BE68BFB18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03891-95B7-26A2-928A-305822C79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9A1EB-80CE-9A84-EFC1-6F3AF3C56A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082F2F-6A5B-8CEC-A1B7-0AE7844581B7}"/>
              </a:ext>
            </a:extLst>
          </p:cNvPr>
          <p:cNvSpPr>
            <a:spLocks noGrp="1"/>
          </p:cNvSpPr>
          <p:nvPr>
            <p:ph type="sldNum" sz="quarter" idx="5"/>
          </p:nvPr>
        </p:nvSpPr>
        <p:spPr/>
        <p:txBody>
          <a:bodyPr/>
          <a:lstStyle/>
          <a:p>
            <a:fld id="{6C41132D-0E59-4341-9833-F92D814F6A2F}" type="slidenum">
              <a:rPr lang="en-GB" smtClean="0"/>
              <a:t>12</a:t>
            </a:fld>
            <a:endParaRPr lang="en-GB" dirty="0"/>
          </a:p>
        </p:txBody>
      </p:sp>
    </p:spTree>
    <p:extLst>
      <p:ext uri="{BB962C8B-B14F-4D97-AF65-F5344CB8AC3E}">
        <p14:creationId xmlns:p14="http://schemas.microsoft.com/office/powerpoint/2010/main" val="4045044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5C452-7098-441F-BCB2-CEC323D5E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DE851-A327-5C17-54FA-6358F649E2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7677E-5C1C-5153-2636-A37F2312D6F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F6523A5-CCAD-6154-9E13-9BB31A7FB523}"/>
              </a:ext>
            </a:extLst>
          </p:cNvPr>
          <p:cNvSpPr>
            <a:spLocks noGrp="1"/>
          </p:cNvSpPr>
          <p:nvPr>
            <p:ph type="sldNum" sz="quarter" idx="5"/>
          </p:nvPr>
        </p:nvSpPr>
        <p:spPr/>
        <p:txBody>
          <a:bodyPr/>
          <a:lstStyle/>
          <a:p>
            <a:fld id="{6C41132D-0E59-4341-9833-F92D814F6A2F}" type="slidenum">
              <a:rPr lang="en-GB" smtClean="0"/>
              <a:t>13</a:t>
            </a:fld>
            <a:endParaRPr lang="en-GB" dirty="0"/>
          </a:p>
        </p:txBody>
      </p:sp>
    </p:spTree>
    <p:extLst>
      <p:ext uri="{BB962C8B-B14F-4D97-AF65-F5344CB8AC3E}">
        <p14:creationId xmlns:p14="http://schemas.microsoft.com/office/powerpoint/2010/main" val="350191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648CA-9B99-1EF1-7E5F-176A7B0DA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21492-64A2-C597-1DD6-6F581DE40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66CDE-809F-80A9-DDD6-AECA559CA56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57BE4F-879C-BE82-33E8-E06F4F9FA063}"/>
              </a:ext>
            </a:extLst>
          </p:cNvPr>
          <p:cNvSpPr>
            <a:spLocks noGrp="1"/>
          </p:cNvSpPr>
          <p:nvPr>
            <p:ph type="sldNum" sz="quarter" idx="5"/>
          </p:nvPr>
        </p:nvSpPr>
        <p:spPr/>
        <p:txBody>
          <a:bodyPr/>
          <a:lstStyle/>
          <a:p>
            <a:fld id="{6C41132D-0E59-4341-9833-F92D814F6A2F}" type="slidenum">
              <a:rPr lang="en-GB" smtClean="0"/>
              <a:t>14</a:t>
            </a:fld>
            <a:endParaRPr lang="en-GB" dirty="0"/>
          </a:p>
        </p:txBody>
      </p:sp>
    </p:spTree>
    <p:extLst>
      <p:ext uri="{BB962C8B-B14F-4D97-AF65-F5344CB8AC3E}">
        <p14:creationId xmlns:p14="http://schemas.microsoft.com/office/powerpoint/2010/main" val="3860271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7D097-97D3-EAE6-9E1D-29B3FFFF0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7C008-7DC0-D0A0-6486-ACE4D81D1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1DDE6-3134-2F46-E021-55D36FC823C0}"/>
              </a:ext>
            </a:extLst>
          </p:cNvPr>
          <p:cNvSpPr>
            <a:spLocks noGrp="1"/>
          </p:cNvSpPr>
          <p:nvPr>
            <p:ph type="body" idx="1"/>
          </p:nvPr>
        </p:nvSpPr>
        <p:spPr/>
        <p:txBody>
          <a:bodyPr/>
          <a:lstStyle/>
          <a:p>
            <a:pPr marL="171450" indent="-171450">
              <a:buFont typeface="Arial" panose="020B0604020202020204" pitchFamily="34" charset="0"/>
              <a:buChar char="•"/>
            </a:pPr>
            <a:r>
              <a:rPr lang="en-GB" dirty="0"/>
              <a:t>DDICB – not starting from zero. Strength of culture and relationships must not be lost and most avoid reverting to transactional relationships</a:t>
            </a:r>
          </a:p>
          <a:p>
            <a:pPr marL="171450" indent="-171450">
              <a:buFont typeface="Arial" panose="020B0604020202020204" pitchFamily="34" charset="0"/>
              <a:buChar char="•"/>
            </a:pPr>
            <a:r>
              <a:rPr lang="en-GB" dirty="0"/>
              <a:t>“Culture is King”. Since 10Y plan released the ref to neighbourhood and IHO constructs and absence of detail has led to a lot of posturing and land/power grabs, which is not what is about</a:t>
            </a:r>
          </a:p>
          <a:p>
            <a:pPr marL="171450" indent="-171450">
              <a:buFont typeface="Arial" panose="020B0604020202020204" pitchFamily="34" charset="0"/>
              <a:buChar char="•"/>
            </a:pPr>
            <a:r>
              <a:rPr lang="en-GB" dirty="0"/>
              <a:t>Comfort in fact recognise lots of good stuff happening. Concern had been we might lose that and assured we won’t</a:t>
            </a:r>
          </a:p>
          <a:p>
            <a:pPr marL="171450" indent="-171450">
              <a:buFont typeface="Arial" panose="020B0604020202020204" pitchFamily="34" charset="0"/>
              <a:buChar char="•"/>
            </a:pPr>
            <a:r>
              <a:rPr lang="en-GB" dirty="0"/>
              <a:t>Cross border working </a:t>
            </a:r>
            <a:r>
              <a:rPr lang="en-GB" dirty="0" err="1"/>
              <a:t>eg</a:t>
            </a:r>
            <a:r>
              <a:rPr lang="en-GB" dirty="0"/>
              <a:t> Erewash Notts/Derby really tricky: benefit of Cluster working AND benefit of strengthened contracting mechanisms. Will need to figure out with Cluster about what can be done commissioning/contracting for cross border operating. Relationships and understanding will be key</a:t>
            </a:r>
          </a:p>
          <a:p>
            <a:pPr marL="171450" indent="-171450">
              <a:buFont typeface="Arial" panose="020B0604020202020204" pitchFamily="34" charset="0"/>
              <a:buChar char="•"/>
            </a:pPr>
            <a:r>
              <a:rPr lang="en-GB" dirty="0"/>
              <a:t>Important not to get bogged down in contracts and money but important to be clear on where the money sits. Contracting will also be an important function</a:t>
            </a:r>
          </a:p>
          <a:p>
            <a:pPr marL="171450" indent="-171450">
              <a:buFont typeface="Arial" panose="020B0604020202020204" pitchFamily="34" charset="0"/>
              <a:buChar char="•"/>
            </a:pPr>
            <a:r>
              <a:rPr lang="en-GB" dirty="0"/>
              <a:t>Like neighbourhood model as maps onto traditional population health and healthcare paradigm. A shared set of objectives to work towards a particular thing: population or pathway. Delivered through networks. Role as ICB – coordinating; setting objectives, importantly what we think the population health outcomes are and where they need to go</a:t>
            </a:r>
          </a:p>
          <a:p>
            <a:pPr marL="171450" indent="-171450">
              <a:buFont typeface="Arial" panose="020B0604020202020204" pitchFamily="34" charset="0"/>
              <a:buChar char="•"/>
            </a:pPr>
            <a:r>
              <a:rPr lang="en-GB" dirty="0"/>
              <a:t>Integrated working and lack of progress – seem to be working more in our own silos (</a:t>
            </a:r>
            <a:r>
              <a:rPr lang="en-GB" dirty="0" err="1"/>
              <a:t>esp</a:t>
            </a:r>
            <a:r>
              <a:rPr lang="en-GB" dirty="0"/>
              <a:t> in analogue to digital – </a:t>
            </a:r>
            <a:r>
              <a:rPr lang="en-GB" dirty="0" err="1"/>
              <a:t>eg</a:t>
            </a:r>
            <a:r>
              <a:rPr lang="en-GB" dirty="0"/>
              <a:t> ability to community prescribe in the hospital) SCRs</a:t>
            </a:r>
          </a:p>
          <a:p>
            <a:pPr marL="171450" indent="-171450">
              <a:buFont typeface="Arial" panose="020B0604020202020204" pitchFamily="34" charset="0"/>
              <a:buChar char="•"/>
            </a:pPr>
            <a:r>
              <a:rPr lang="en-GB" dirty="0"/>
              <a:t>Question about what the model ICB is and noting resource available to do the commissioning. Step change – we have the building blocks and heading in the right direction. Ability to recognise when things don’t work well and enabling that agility. The IHO and access to appropriate skills and experience will be important</a:t>
            </a:r>
          </a:p>
          <a:p>
            <a:pPr marL="171450" indent="-171450">
              <a:buFont typeface="Arial" panose="020B0604020202020204" pitchFamily="34" charset="0"/>
              <a:buChar char="•"/>
            </a:pPr>
            <a:r>
              <a:rPr lang="en-GB" dirty="0"/>
              <a:t>Amount of work already done and the success that has been achieved in “lobbying” are good. Need to use our influence now with the government to support them to avoid the traps:</a:t>
            </a:r>
          </a:p>
          <a:p>
            <a:pPr marL="171450" indent="-171450">
              <a:buFont typeface="Arial" panose="020B0604020202020204" pitchFamily="34" charset="0"/>
              <a:buChar char="•"/>
            </a:pPr>
            <a:r>
              <a:rPr lang="en-GB" dirty="0"/>
              <a:t>Questions: is the role of the ICB (Cluster) helpful because gets us out of the way of the detailed money monitoring. Need to ensure IHOs working in the spirit and culture we have set out. To be clear on the outcomes that need to be achieved. We need to be clear on who we are commissioning to do this in line with that</a:t>
            </a:r>
          </a:p>
          <a:p>
            <a:pPr marL="171450" indent="-171450">
              <a:buFont typeface="Arial" panose="020B0604020202020204" pitchFamily="34" charset="0"/>
              <a:buChar char="•"/>
            </a:pPr>
            <a:r>
              <a:rPr lang="en-GB" dirty="0"/>
              <a:t>Borders – money creates the boundaries and therefore we have a role to create the conditions where we haven’t created unhelpful boundaries by the way we commission and contract and flow the money</a:t>
            </a:r>
          </a:p>
          <a:p>
            <a:pPr marL="171450" indent="-171450">
              <a:buFont typeface="Arial" panose="020B0604020202020204" pitchFamily="34" charset="0"/>
              <a:buChar char="•"/>
            </a:pPr>
            <a:r>
              <a:rPr lang="en-GB" dirty="0"/>
              <a:t>HOW DO WE MAKE SURE THAT HAPPENS</a:t>
            </a:r>
          </a:p>
          <a:p>
            <a:pPr marL="171450" indent="-171450">
              <a:buFont typeface="Arial" panose="020B0604020202020204" pitchFamily="34" charset="0"/>
              <a:buChar char="•"/>
            </a:pPr>
            <a:r>
              <a:rPr lang="en-GB" dirty="0"/>
              <a:t>General observation – VCFSE positive about 10Y plan and direction of travel. Addresses the silo working between different parts of statutory sector. Was disappointed about the airtime given to VCFSE and the preventative aspects etc. Important in DDICB that we don’t lose the progress that we have made around that. Strategic Commissioning: cultivating a provider landscape….how relates to VCFSE.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HOW DO WE KNOW HOW WELL WE ARE DOING ALONG THIS JOURNEY – what are the indicators?</a:t>
            </a:r>
          </a:p>
          <a:p>
            <a:pPr marL="171450" indent="-171450">
              <a:buFont typeface="Arial" panose="020B0604020202020204" pitchFamily="34" charset="0"/>
              <a:buChar char="•"/>
            </a:pPr>
            <a:r>
              <a:rPr lang="en-GB"/>
              <a:t>HOW DO WE SUPPORT &amp; ENABLE THIS SYSTEM TO DEVELOP THE CONDITIONS AND WAYS OF for our system?</a:t>
            </a:r>
            <a:endParaRPr lang="en-GB" dirty="0"/>
          </a:p>
        </p:txBody>
      </p:sp>
      <p:sp>
        <p:nvSpPr>
          <p:cNvPr id="4" name="Slide Number Placeholder 3">
            <a:extLst>
              <a:ext uri="{FF2B5EF4-FFF2-40B4-BE49-F238E27FC236}">
                <a16:creationId xmlns:a16="http://schemas.microsoft.com/office/drawing/2014/main" id="{18AFD6D4-25E6-C776-CCD9-4FCE2C59BA6B}"/>
              </a:ext>
            </a:extLst>
          </p:cNvPr>
          <p:cNvSpPr>
            <a:spLocks noGrp="1"/>
          </p:cNvSpPr>
          <p:nvPr>
            <p:ph type="sldNum" sz="quarter" idx="5"/>
          </p:nvPr>
        </p:nvSpPr>
        <p:spPr/>
        <p:txBody>
          <a:bodyPr/>
          <a:lstStyle/>
          <a:p>
            <a:fld id="{6C41132D-0E59-4341-9833-F92D814F6A2F}" type="slidenum">
              <a:rPr lang="en-GB" smtClean="0"/>
              <a:t>15</a:t>
            </a:fld>
            <a:endParaRPr lang="en-GB" dirty="0"/>
          </a:p>
        </p:txBody>
      </p:sp>
    </p:spTree>
    <p:extLst>
      <p:ext uri="{BB962C8B-B14F-4D97-AF65-F5344CB8AC3E}">
        <p14:creationId xmlns:p14="http://schemas.microsoft.com/office/powerpoint/2010/main" val="310731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13D0D-4BE4-19F4-B0C6-15920CF91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7724A-BF0D-9078-421F-1DE9FB0D7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9137E-AEA2-A8AB-ACB7-CB46238720EB}"/>
              </a:ext>
            </a:extLst>
          </p:cNvPr>
          <p:cNvSpPr>
            <a:spLocks noGrp="1"/>
          </p:cNvSpPr>
          <p:nvPr>
            <p:ph type="body" idx="1"/>
          </p:nvPr>
        </p:nvSpPr>
        <p:spPr/>
        <p:txBody>
          <a:bodyPr/>
          <a:lstStyle/>
          <a:p>
            <a:pPr>
              <a:spcAft>
                <a:spcPts val="900"/>
              </a:spcAft>
              <a:buNone/>
            </a:pPr>
            <a:r>
              <a:rPr lang="en-GB" sz="1400" b="1" u="sng" dirty="0">
                <a:effectLst/>
                <a:latin typeface="Times New Roman" panose="02020603050405020304" pitchFamily="18" charset="0"/>
                <a:ea typeface="Aptos" panose="020B0004020202020204" pitchFamily="34" charset="0"/>
                <a:cs typeface="Aptos" panose="020B0004020202020204" pitchFamily="34" charset="0"/>
              </a:rPr>
              <a:t>A Clear National Direction Towards Integration</a:t>
            </a:r>
            <a:endParaRPr lang="en-GB" sz="1050" b="1" u="sng"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800" b="1" dirty="0">
                <a:effectLst/>
                <a:latin typeface="Times New Roman" panose="02020603050405020304" pitchFamily="18" charset="0"/>
                <a:ea typeface="Aptos" panose="020B0004020202020204" pitchFamily="34" charset="0"/>
                <a:cs typeface="Aptos" panose="020B0004020202020204" pitchFamily="34" charset="0"/>
              </a:rPr>
              <a:t> </a:t>
            </a:r>
            <a:endParaRPr lang="en-GB" sz="1050" b="1"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1400" dirty="0">
                <a:effectLst/>
                <a:latin typeface="Times New Roman" panose="02020603050405020304" pitchFamily="18" charset="0"/>
                <a:ea typeface="Aptos" panose="020B0004020202020204" pitchFamily="34" charset="0"/>
                <a:cs typeface="Aptos" panose="020B0004020202020204" pitchFamily="34" charset="0"/>
              </a:rPr>
              <a:t>Over the last decade, national guidance has consistently pointed toward more integrated, community-based health and care services. Here’s a quick overview:</a:t>
            </a:r>
            <a:endParaRPr lang="en-GB" sz="1050"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800" dirty="0">
                <a:effectLst/>
                <a:latin typeface="Times New Roman" panose="02020603050405020304" pitchFamily="18" charset="0"/>
                <a:ea typeface="Aptos" panose="020B0004020202020204" pitchFamily="34" charset="0"/>
                <a:cs typeface="Aptos" panose="020B0004020202020204" pitchFamily="34" charset="0"/>
              </a:rPr>
              <a:t> </a:t>
            </a:r>
            <a:endParaRPr lang="en-GB" sz="105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900"/>
              </a:spcAft>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Aptos" panose="020B0004020202020204" pitchFamily="34" charset="0"/>
              </a:rPr>
              <a:t>2012: Health and Care Act</a:t>
            </a:r>
            <a:br>
              <a:rPr lang="en-GB" sz="800" dirty="0">
                <a:effectLst/>
                <a:latin typeface="Times New Roman" panose="02020603050405020304" pitchFamily="18" charset="0"/>
                <a:ea typeface="Times New Roman" panose="02020603050405020304" pitchFamily="18" charset="0"/>
                <a:cs typeface="Aptos" panose="020B0004020202020204" pitchFamily="34" charset="0"/>
              </a:rPr>
            </a:br>
            <a:r>
              <a:rPr lang="en-GB" sz="1050" dirty="0">
                <a:effectLst/>
                <a:latin typeface="Aptos" panose="020B0004020202020204" pitchFamily="34" charset="0"/>
                <a:ea typeface="Aptos" panose="020B0004020202020204" pitchFamily="34" charset="0"/>
                <a:cs typeface="Aptos" panose="020B0004020202020204" pitchFamily="34" charset="0"/>
              </a:rPr>
              <a:t>Introduced a Duty to Promote Integration — encouraging health, social care, and related services to work together when it would improve quality or reduce health inequalities. However, this was initially complicated by competition rules in the same Act. It also enabled collaboration through tools like Section 75 and Section 65Z5 agreements, allowing budgets to be pooled and responsibilities to be shared or delegated between organisations.</a:t>
            </a:r>
          </a:p>
          <a:p>
            <a:pPr marL="342900" lvl="0" indent="-342900">
              <a:spcAft>
                <a:spcPts val="900"/>
              </a:spcAft>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Aptos" panose="020B0004020202020204" pitchFamily="34" charset="0"/>
              </a:rPr>
              <a:t>2019: NHS Long Term Plan</a:t>
            </a:r>
            <a:br>
              <a:rPr lang="en-GB" sz="800" dirty="0">
                <a:effectLst/>
                <a:latin typeface="Times New Roman" panose="02020603050405020304" pitchFamily="18" charset="0"/>
                <a:ea typeface="Times New Roman" panose="02020603050405020304" pitchFamily="18" charset="0"/>
                <a:cs typeface="Aptos" panose="020B0004020202020204" pitchFamily="34" charset="0"/>
              </a:rPr>
            </a:br>
            <a:r>
              <a:rPr lang="en-GB" sz="1050" dirty="0">
                <a:effectLst/>
                <a:latin typeface="Aptos" panose="020B0004020202020204" pitchFamily="34" charset="0"/>
                <a:ea typeface="Aptos" panose="020B0004020202020204" pitchFamily="34" charset="0"/>
                <a:cs typeface="Aptos" panose="020B0004020202020204" pitchFamily="34" charset="0"/>
              </a:rPr>
              <a:t>Committed to increasing integrated and community-based care. This included expanding community multidisciplinary teams (MDTs) aligned with Primary Care Networks (PCNs) to offer more personalised, coordinated, and proactive care.</a:t>
            </a:r>
          </a:p>
          <a:p>
            <a:pPr marL="342900" lvl="0" indent="-342900">
              <a:spcAft>
                <a:spcPts val="900"/>
              </a:spcAft>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Aptos" panose="020B0004020202020204" pitchFamily="34" charset="0"/>
              </a:rPr>
              <a:t>2019: PCN Directed Enhanced Service (DES)</a:t>
            </a:r>
            <a:br>
              <a:rPr lang="en-GB" sz="800" dirty="0">
                <a:effectLst/>
                <a:latin typeface="Times New Roman" panose="02020603050405020304" pitchFamily="18" charset="0"/>
                <a:ea typeface="Times New Roman" panose="02020603050405020304" pitchFamily="18" charset="0"/>
                <a:cs typeface="Aptos" panose="020B0004020202020204" pitchFamily="34" charset="0"/>
              </a:rPr>
            </a:br>
            <a:r>
              <a:rPr lang="en-GB" sz="1050" dirty="0">
                <a:effectLst/>
                <a:latin typeface="Aptos" panose="020B0004020202020204" pitchFamily="34" charset="0"/>
                <a:ea typeface="Aptos" panose="020B0004020202020204" pitchFamily="34" charset="0"/>
                <a:cs typeface="Aptos" panose="020B0004020202020204" pitchFamily="34" charset="0"/>
              </a:rPr>
              <a:t>Launched integrated MDTs to support local neighbourhood populations of 30,000–50,000. These teams aim to:</a:t>
            </a:r>
          </a:p>
          <a:p>
            <a:pPr marL="742950" lvl="1" indent="-285750">
              <a:spcAft>
                <a:spcPts val="900"/>
              </a:spcAft>
              <a:buSzPts val="1000"/>
              <a:buFont typeface="Courier New" panose="02070309020205020404" pitchFamily="49" charset="0"/>
              <a:buChar char="o"/>
              <a:tabLst>
                <a:tab pos="914400" algn="l"/>
              </a:tabLst>
            </a:pP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Integrate care between GPs and community services</a:t>
            </a:r>
            <a:endParaRPr lang="en-GB" sz="105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Aft>
                <a:spcPts val="900"/>
              </a:spcAft>
              <a:buSzPts val="1000"/>
              <a:buFont typeface="Courier New" panose="02070309020205020404" pitchFamily="49" charset="0"/>
              <a:buChar char="o"/>
              <a:tabLst>
                <a:tab pos="914400" algn="l"/>
              </a:tabLst>
            </a:pP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Deliver holistic, person-centred care</a:t>
            </a:r>
            <a:endParaRPr lang="en-GB" sz="105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Aft>
                <a:spcPts val="900"/>
              </a:spcAft>
              <a:buSzPts val="1000"/>
              <a:buFont typeface="Courier New" panose="02070309020205020404" pitchFamily="49" charset="0"/>
              <a:buChar char="o"/>
              <a:tabLst>
                <a:tab pos="914400" algn="l"/>
              </a:tabLst>
            </a:pP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Use population health management (PHM) to deliver more proactive support</a:t>
            </a:r>
            <a:endParaRPr lang="en-GB" sz="105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Aft>
                <a:spcPts val="900"/>
              </a:spcAft>
              <a:buSzPts val="1000"/>
              <a:buFont typeface="Courier New" panose="02070309020205020404" pitchFamily="49" charset="0"/>
              <a:buChar char="o"/>
              <a:tabLst>
                <a:tab pos="914400" algn="l"/>
              </a:tabLst>
            </a:pP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Reduce pressure on hospitals and urgent care</a:t>
            </a:r>
            <a:endParaRPr lang="en-GB" sz="105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Aft>
                <a:spcPts val="900"/>
              </a:spcAft>
              <a:buSzPts val="1000"/>
              <a:buFont typeface="Courier New" panose="02070309020205020404" pitchFamily="49" charset="0"/>
              <a:buChar char="o"/>
              <a:tabLst>
                <a:tab pos="914400" algn="l"/>
              </a:tabLst>
            </a:pP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Work with voluntary and community partners to tackle wider determinants of health</a:t>
            </a:r>
            <a:endParaRPr lang="en-GB" sz="105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900"/>
              </a:spcAft>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Aptos" panose="020B0004020202020204" pitchFamily="34" charset="0"/>
              </a:rPr>
              <a:t>2022: Claire Fuller’s Stocktake</a:t>
            </a:r>
            <a:br>
              <a:rPr lang="en-GB" sz="800" dirty="0">
                <a:effectLst/>
                <a:latin typeface="Times New Roman" panose="02020603050405020304" pitchFamily="18" charset="0"/>
                <a:ea typeface="Times New Roman" panose="02020603050405020304" pitchFamily="18" charset="0"/>
                <a:cs typeface="Aptos" panose="020B0004020202020204" pitchFamily="34" charset="0"/>
              </a:rPr>
            </a:br>
            <a:r>
              <a:rPr lang="en-GB" sz="1050" dirty="0">
                <a:effectLst/>
                <a:latin typeface="Aptos" panose="020B0004020202020204" pitchFamily="34" charset="0"/>
                <a:ea typeface="Aptos" panose="020B0004020202020204" pitchFamily="34" charset="0"/>
                <a:cs typeface="Aptos" panose="020B0004020202020204" pitchFamily="34" charset="0"/>
              </a:rPr>
              <a:t>Highlighted the need to better integrate primary care at neighbourhood level to improve health outcomes and tackle inequalities.</a:t>
            </a:r>
          </a:p>
          <a:p>
            <a:pPr marL="342900" lvl="0" indent="-342900">
              <a:spcAft>
                <a:spcPts val="900"/>
              </a:spcAft>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Aptos" panose="020B0004020202020204" pitchFamily="34" charset="0"/>
              </a:rPr>
              <a:t>2023: Patricia Hewitt’s Review</a:t>
            </a:r>
            <a:br>
              <a:rPr lang="en-GB" sz="800" dirty="0">
                <a:effectLst/>
                <a:latin typeface="Times New Roman" panose="02020603050405020304" pitchFamily="18" charset="0"/>
                <a:ea typeface="Times New Roman" panose="02020603050405020304" pitchFamily="18" charset="0"/>
                <a:cs typeface="Aptos" panose="020B0004020202020204" pitchFamily="34" charset="0"/>
              </a:rPr>
            </a:br>
            <a:r>
              <a:rPr lang="en-GB" sz="1050" dirty="0">
                <a:effectLst/>
                <a:latin typeface="Aptos" panose="020B0004020202020204" pitchFamily="34" charset="0"/>
                <a:ea typeface="Aptos" panose="020B0004020202020204" pitchFamily="34" charset="0"/>
                <a:cs typeface="Aptos" panose="020B0004020202020204" pitchFamily="34" charset="0"/>
              </a:rPr>
              <a:t>Focused on the role of Integrated Care Systems (ICSs) in delivering neighbourhood-level services, emphasising local partnerships and community involvement.</a:t>
            </a:r>
          </a:p>
          <a:p>
            <a:pPr marL="342900" lvl="0" indent="-342900">
              <a:spcAft>
                <a:spcPts val="900"/>
              </a:spcAft>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Aptos" panose="020B0004020202020204" pitchFamily="34" charset="0"/>
              </a:rPr>
              <a:t>2024: Lord Darzi’s Review &amp; 2025/26 Planning Guidance</a:t>
            </a:r>
            <a:br>
              <a:rPr lang="en-GB" sz="800" dirty="0">
                <a:effectLst/>
                <a:latin typeface="Times New Roman" panose="02020603050405020304" pitchFamily="18" charset="0"/>
                <a:ea typeface="Times New Roman" panose="02020603050405020304" pitchFamily="18" charset="0"/>
                <a:cs typeface="Aptos" panose="020B0004020202020204" pitchFamily="34" charset="0"/>
              </a:rPr>
            </a:br>
            <a:r>
              <a:rPr lang="en-GB" sz="1050" dirty="0">
                <a:effectLst/>
                <a:latin typeface="Aptos" panose="020B0004020202020204" pitchFamily="34" charset="0"/>
                <a:ea typeface="Aptos" panose="020B0004020202020204" pitchFamily="34" charset="0"/>
                <a:cs typeface="Aptos" panose="020B0004020202020204" pitchFamily="34" charset="0"/>
              </a:rPr>
              <a:t>Backed the move towards neighbourhood-based MDTs to address system pressures. It outlined three key shifts:</a:t>
            </a:r>
          </a:p>
          <a:p>
            <a:pPr marL="742950" lvl="1" indent="-285750">
              <a:spcAft>
                <a:spcPts val="900"/>
              </a:spcAft>
              <a:buSzPts val="1000"/>
              <a:buFont typeface="Courier New" panose="02070309020205020404" pitchFamily="49" charset="0"/>
              <a:buChar char="o"/>
              <a:tabLst>
                <a:tab pos="914400" algn="l"/>
              </a:tabLst>
            </a:pP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From acute care to community care</a:t>
            </a:r>
            <a:endParaRPr lang="en-GB" sz="105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Aft>
                <a:spcPts val="900"/>
              </a:spcAft>
              <a:buSzPts val="1000"/>
              <a:buFont typeface="Courier New" panose="02070309020205020404" pitchFamily="49" charset="0"/>
              <a:buChar char="o"/>
              <a:tabLst>
                <a:tab pos="914400" algn="l"/>
              </a:tabLst>
            </a:pP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From treatment to prevention</a:t>
            </a:r>
            <a:endParaRPr lang="en-GB" sz="105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Aft>
                <a:spcPts val="900"/>
              </a:spcAft>
              <a:buSzPts val="1000"/>
              <a:buFont typeface="Courier New" panose="02070309020205020404" pitchFamily="49" charset="0"/>
              <a:buChar char="o"/>
              <a:tabLst>
                <a:tab pos="914400" algn="l"/>
              </a:tabLst>
            </a:pP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From analogue to digital systems</a:t>
            </a:r>
            <a:endParaRPr lang="en-GB" sz="105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900"/>
              </a:spcAft>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Aptos" panose="020B0004020202020204" pitchFamily="34" charset="0"/>
              </a:rPr>
              <a:t>2025: Provider Selection Regime</a:t>
            </a:r>
            <a:br>
              <a:rPr lang="en-GB" sz="800" dirty="0">
                <a:effectLst/>
                <a:latin typeface="Times New Roman" panose="02020603050405020304" pitchFamily="18" charset="0"/>
                <a:ea typeface="Times New Roman" panose="02020603050405020304" pitchFamily="18" charset="0"/>
                <a:cs typeface="Aptos" panose="020B0004020202020204" pitchFamily="34" charset="0"/>
              </a:rPr>
            </a:br>
            <a:r>
              <a:rPr lang="en-GB" sz="1050" dirty="0">
                <a:effectLst/>
                <a:latin typeface="Aptos" panose="020B0004020202020204" pitchFamily="34" charset="0"/>
                <a:ea typeface="Aptos" panose="020B0004020202020204" pitchFamily="34" charset="0"/>
                <a:cs typeface="Aptos" panose="020B0004020202020204" pitchFamily="34" charset="0"/>
              </a:rPr>
              <a:t>Introduced under the Health and Care Act 2022 to overcome integration challenges created by previous competition-focused procurement rules.</a:t>
            </a:r>
          </a:p>
          <a:p>
            <a:pPr marL="342900" lvl="0" indent="-342900">
              <a:spcAft>
                <a:spcPts val="900"/>
              </a:spcAft>
              <a:buSzPts val="1000"/>
              <a:buFont typeface="Symbol" panose="05050102010706020507" pitchFamily="18" charset="2"/>
              <a:buChar char=""/>
              <a:tabLst>
                <a:tab pos="457200" algn="l"/>
              </a:tabLst>
            </a:pPr>
            <a:endParaRPr lang="en-GB" sz="1050" dirty="0">
              <a:effectLst/>
              <a:latin typeface="Aptos" panose="020B0004020202020204" pitchFamily="34" charset="0"/>
              <a:ea typeface="Aptos" panose="020B0004020202020204" pitchFamily="34" charset="0"/>
              <a:cs typeface="Aptos" panose="020B0004020202020204" pitchFamily="34" charset="0"/>
            </a:endParaRPr>
          </a:p>
          <a:p>
            <a:pPr marL="0" lvl="0" indent="0">
              <a:spcAft>
                <a:spcPts val="900"/>
              </a:spcAft>
              <a:buSzPts val="1000"/>
              <a:buFont typeface="Symbol" panose="05050102010706020507" pitchFamily="18" charset="2"/>
              <a:buNone/>
              <a:tabLst>
                <a:tab pos="457200" algn="l"/>
              </a:tabLst>
            </a:pPr>
            <a:r>
              <a:rPr lang="en-GB" sz="1050" b="1" u="sng" dirty="0">
                <a:effectLst/>
                <a:latin typeface="Aptos" panose="020B0004020202020204" pitchFamily="34" charset="0"/>
                <a:ea typeface="Aptos" panose="020B0004020202020204" pitchFamily="34" charset="0"/>
                <a:cs typeface="Aptos" panose="020B0004020202020204" pitchFamily="34" charset="0"/>
              </a:rPr>
              <a:t>National Changes</a:t>
            </a:r>
          </a:p>
          <a:p>
            <a:pPr marL="0" lvl="0" indent="0">
              <a:spcAft>
                <a:spcPts val="900"/>
              </a:spcAft>
              <a:buSzPts val="1000"/>
              <a:buFont typeface="Symbol" panose="05050102010706020507" pitchFamily="18" charset="2"/>
              <a:buNone/>
              <a:tabLst>
                <a:tab pos="457200" algn="l"/>
              </a:tabLst>
            </a:pPr>
            <a:r>
              <a:rPr lang="en-GB" sz="1050" b="0" u="none" dirty="0">
                <a:effectLst/>
                <a:latin typeface="Aptos" panose="020B0004020202020204" pitchFamily="34" charset="0"/>
                <a:ea typeface="Aptos" panose="020B0004020202020204" pitchFamily="34" charset="0"/>
                <a:cs typeface="Aptos" panose="020B0004020202020204" pitchFamily="34" charset="0"/>
              </a:rPr>
              <a:t>We are currently undergoing significant reorganisation across both health and care, with significant cost savings being driven across the whole of the NHS and a national restructuring of local authority footprints and make up. This is complimented by an aging population with increasingly complex needs, and a national agenda for Children and Young People and Mental Health that is focussed on integrated working.</a:t>
            </a:r>
          </a:p>
          <a:p>
            <a:pPr marL="0" lvl="0" indent="0">
              <a:spcAft>
                <a:spcPts val="900"/>
              </a:spcAft>
              <a:buSzPts val="1000"/>
              <a:buFont typeface="Symbol" panose="05050102010706020507" pitchFamily="18" charset="2"/>
              <a:buNone/>
              <a:tabLst>
                <a:tab pos="457200" algn="l"/>
              </a:tabLst>
            </a:pPr>
            <a:endParaRPr lang="en-GB" sz="1050"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1600" b="1" u="sng" dirty="0">
                <a:effectLst/>
                <a:latin typeface="Times New Roman" panose="02020603050405020304" pitchFamily="18" charset="0"/>
                <a:ea typeface="Aptos" panose="020B0004020202020204" pitchFamily="34" charset="0"/>
                <a:cs typeface="Aptos" panose="020B0004020202020204" pitchFamily="34" charset="0"/>
              </a:rPr>
              <a:t>Approaches to Integration: What We’re Doing Differently in Derby and Derbyshire</a:t>
            </a:r>
            <a:endParaRPr lang="en-GB" sz="1600" b="1" u="sng"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1600" dirty="0">
                <a:effectLst/>
                <a:latin typeface="Times New Roman" panose="02020603050405020304" pitchFamily="18" charset="0"/>
                <a:ea typeface="Aptos" panose="020B0004020202020204" pitchFamily="34" charset="0"/>
                <a:cs typeface="Aptos" panose="020B0004020202020204" pitchFamily="34" charset="0"/>
              </a:rPr>
              <a:t> </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1600" dirty="0">
                <a:effectLst/>
                <a:latin typeface="Times New Roman" panose="02020603050405020304" pitchFamily="18" charset="0"/>
                <a:ea typeface="Aptos" panose="020B0004020202020204" pitchFamily="34" charset="0"/>
                <a:cs typeface="Aptos" panose="020B0004020202020204" pitchFamily="34" charset="0"/>
              </a:rPr>
              <a:t>Across the country, many ICSs and ICBs have focused on creating formal structures for delivery — often mirroring the tiers suggested in the Fuller review. While some areas have strong models, the real-world impact is often limited.</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1600" dirty="0">
                <a:effectLst/>
                <a:latin typeface="Times New Roman" panose="02020603050405020304" pitchFamily="18" charset="0"/>
                <a:ea typeface="Aptos" panose="020B0004020202020204" pitchFamily="34" charset="0"/>
                <a:cs typeface="Aptos" panose="020B0004020202020204" pitchFamily="34" charset="0"/>
              </a:rPr>
              <a:t> </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1600" dirty="0">
                <a:effectLst/>
                <a:latin typeface="Times New Roman" panose="02020603050405020304" pitchFamily="18" charset="0"/>
                <a:ea typeface="Aptos" panose="020B0004020202020204" pitchFamily="34" charset="0"/>
                <a:cs typeface="Aptos" panose="020B0004020202020204" pitchFamily="34" charset="0"/>
              </a:rPr>
              <a:t>In Derby and Derbyshire, we’ve taken a different approach. Instead of focusing on structure, we’ve prioritised functions and outcomes — and it’s working. We’re proud of the progress made through several key initiatives:</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1600" dirty="0">
                <a:effectLst/>
                <a:latin typeface="Times New Roman" panose="02020603050405020304" pitchFamily="18" charset="0"/>
                <a:ea typeface="Aptos" panose="020B0004020202020204" pitchFamily="34" charset="0"/>
                <a:cs typeface="Aptos" panose="020B0004020202020204" pitchFamily="34" charset="0"/>
              </a:rPr>
              <a:t> </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900"/>
              </a:spcAft>
              <a:buSzPts val="1000"/>
              <a:buFont typeface="Symbol" panose="05050102010706020507" pitchFamily="18" charset="2"/>
              <a:buChar char=""/>
              <a:tabLst>
                <a:tab pos="457200" algn="l"/>
              </a:tabLst>
            </a:pPr>
            <a:r>
              <a:rPr lang="en-GB" sz="1600" dirty="0">
                <a:effectLst/>
                <a:latin typeface="Times New Roman" panose="02020603050405020304" pitchFamily="18" charset="0"/>
                <a:ea typeface="Times New Roman" panose="02020603050405020304" pitchFamily="18" charset="0"/>
                <a:cs typeface="Aptos" panose="020B0004020202020204" pitchFamily="34" charset="0"/>
              </a:rPr>
              <a:t>GP Provider Board &amp; the GP Model</a:t>
            </a:r>
            <a:br>
              <a:rPr lang="en-GB" sz="1600" dirty="0">
                <a:effectLst/>
                <a:latin typeface="Times New Roman" panose="02020603050405020304" pitchFamily="18" charset="0"/>
                <a:ea typeface="Times New Roman" panose="02020603050405020304" pitchFamily="18" charset="0"/>
                <a:cs typeface="Aptos" panose="020B0004020202020204" pitchFamily="34" charset="0"/>
              </a:rPr>
            </a:br>
            <a:r>
              <a:rPr lang="en-GB" sz="1600" dirty="0">
                <a:effectLst/>
                <a:latin typeface="Aptos" panose="020B0004020202020204" pitchFamily="34" charset="0"/>
                <a:ea typeface="Aptos" panose="020B0004020202020204" pitchFamily="34" charset="0"/>
                <a:cs typeface="Aptos" panose="020B0004020202020204" pitchFamily="34" charset="0"/>
              </a:rPr>
              <a:t>Developed to support the Empowering General Practice Programme (EGPP) using a Population Health Management approach. PCNs are testing new ways to manage complex care needs, improving continuity and reducing demand on hospital and urgent care services.</a:t>
            </a:r>
          </a:p>
          <a:p>
            <a:pPr marL="342900" lvl="0" indent="-342900">
              <a:spcAft>
                <a:spcPts val="900"/>
              </a:spcAft>
              <a:buSzPts val="1000"/>
              <a:buFont typeface="Symbol" panose="05050102010706020507" pitchFamily="18" charset="2"/>
              <a:buChar char=""/>
              <a:tabLst>
                <a:tab pos="457200" algn="l"/>
              </a:tabLst>
            </a:pPr>
            <a:r>
              <a:rPr lang="en-GB" sz="1600" dirty="0">
                <a:effectLst/>
                <a:latin typeface="Times New Roman" panose="02020603050405020304" pitchFamily="18" charset="0"/>
                <a:ea typeface="Times New Roman" panose="02020603050405020304" pitchFamily="18" charset="0"/>
                <a:cs typeface="Aptos" panose="020B0004020202020204" pitchFamily="34" charset="0"/>
              </a:rPr>
              <a:t>Integrated Place-Based Enablement (IPE)</a:t>
            </a:r>
            <a:br>
              <a:rPr lang="en-GB" sz="1600" dirty="0">
                <a:effectLst/>
                <a:latin typeface="Times New Roman" panose="02020603050405020304" pitchFamily="18" charset="0"/>
                <a:ea typeface="Times New Roman" panose="02020603050405020304" pitchFamily="18" charset="0"/>
                <a:cs typeface="Aptos" panose="020B0004020202020204" pitchFamily="34" charset="0"/>
              </a:rPr>
            </a:br>
            <a:r>
              <a:rPr lang="en-GB" sz="1600" dirty="0">
                <a:effectLst/>
                <a:latin typeface="Aptos" panose="020B0004020202020204" pitchFamily="34" charset="0"/>
                <a:ea typeface="Aptos" panose="020B0004020202020204" pitchFamily="34" charset="0"/>
                <a:cs typeface="Aptos" panose="020B0004020202020204" pitchFamily="34" charset="0"/>
              </a:rPr>
              <a:t>Driving prevention-focused initiatives like Team Up, end-of-life care (</a:t>
            </a:r>
            <a:r>
              <a:rPr lang="en-GB" sz="1600" dirty="0" err="1">
                <a:effectLst/>
                <a:latin typeface="Aptos" panose="020B0004020202020204" pitchFamily="34" charset="0"/>
                <a:ea typeface="Aptos" panose="020B0004020202020204" pitchFamily="34" charset="0"/>
                <a:cs typeface="Aptos" panose="020B0004020202020204" pitchFamily="34" charset="0"/>
              </a:rPr>
              <a:t>EoLC</a:t>
            </a:r>
            <a:r>
              <a:rPr lang="en-GB" sz="1600" dirty="0">
                <a:effectLst/>
                <a:latin typeface="Aptos" panose="020B0004020202020204" pitchFamily="34" charset="0"/>
                <a:ea typeface="Aptos" panose="020B0004020202020204" pitchFamily="34" charset="0"/>
                <a:cs typeface="Aptos" panose="020B0004020202020204" pitchFamily="34" charset="0"/>
              </a:rPr>
              <a:t>), and hospital discharge improvements.</a:t>
            </a:r>
          </a:p>
          <a:p>
            <a:pPr>
              <a:spcAft>
                <a:spcPts val="900"/>
              </a:spcAft>
              <a:buNone/>
            </a:pPr>
            <a:r>
              <a:rPr lang="en-GB" sz="1600" dirty="0">
                <a:effectLst/>
                <a:latin typeface="Times New Roman" panose="02020603050405020304" pitchFamily="18" charset="0"/>
                <a:ea typeface="Aptos" panose="020B0004020202020204" pitchFamily="34" charset="0"/>
                <a:cs typeface="Aptos" panose="020B0004020202020204" pitchFamily="34" charset="0"/>
              </a:rPr>
              <a:t> </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1600" dirty="0">
                <a:effectLst/>
                <a:latin typeface="Times New Roman" panose="02020603050405020304" pitchFamily="18" charset="0"/>
                <a:ea typeface="Aptos" panose="020B0004020202020204" pitchFamily="34" charset="0"/>
                <a:cs typeface="Aptos" panose="020B0004020202020204" pitchFamily="34" charset="0"/>
              </a:rPr>
              <a:t> </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1600" b="1" dirty="0">
                <a:effectLst/>
                <a:latin typeface="Times New Roman" panose="02020603050405020304" pitchFamily="18" charset="0"/>
                <a:ea typeface="Aptos" panose="020B0004020202020204" pitchFamily="34" charset="0"/>
                <a:cs typeface="Aptos" panose="020B0004020202020204" pitchFamily="34" charset="0"/>
              </a:rPr>
              <a:t>Examples of What’s Working:</a:t>
            </a:r>
            <a:endParaRPr lang="en-GB" sz="1600" b="1" dirty="0">
              <a:effectLst/>
              <a:latin typeface="Aptos" panose="020B0004020202020204" pitchFamily="34" charset="0"/>
              <a:ea typeface="Aptos" panose="020B0004020202020204" pitchFamily="34" charset="0"/>
              <a:cs typeface="Aptos" panose="020B0004020202020204" pitchFamily="34" charset="0"/>
            </a:endParaRPr>
          </a:p>
          <a:p>
            <a:pPr>
              <a:spcAft>
                <a:spcPts val="900"/>
              </a:spcAft>
              <a:buNone/>
            </a:pPr>
            <a:r>
              <a:rPr lang="en-GB" sz="1600" b="1" dirty="0">
                <a:effectLst/>
                <a:latin typeface="Times New Roman" panose="02020603050405020304" pitchFamily="18" charset="0"/>
                <a:ea typeface="Aptos" panose="020B0004020202020204" pitchFamily="34" charset="0"/>
                <a:cs typeface="Aptos" panose="020B0004020202020204" pitchFamily="34" charset="0"/>
              </a:rPr>
              <a:t> </a:t>
            </a:r>
            <a:endParaRPr lang="en-GB" sz="16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900"/>
              </a:spcAft>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Aptos" panose="020B0004020202020204" pitchFamily="34" charset="0"/>
              </a:rPr>
              <a:t>Team Up</a:t>
            </a:r>
            <a:br>
              <a:rPr lang="en-GB" sz="1600" dirty="0">
                <a:effectLst/>
                <a:latin typeface="Times New Roman" panose="02020603050405020304" pitchFamily="18" charset="0"/>
                <a:ea typeface="Times New Roman" panose="02020603050405020304" pitchFamily="18" charset="0"/>
                <a:cs typeface="Aptos" panose="020B0004020202020204" pitchFamily="34" charset="0"/>
              </a:rPr>
            </a:br>
            <a:r>
              <a:rPr lang="en-GB" sz="1600" dirty="0">
                <a:effectLst/>
                <a:latin typeface="Aptos" panose="020B0004020202020204" pitchFamily="34" charset="0"/>
                <a:ea typeface="Aptos" panose="020B0004020202020204" pitchFamily="34" charset="0"/>
                <a:cs typeface="Aptos" panose="020B0004020202020204" pitchFamily="34" charset="0"/>
              </a:rPr>
              <a:t>Local MDTs supporting specific neighbourhood populations, both reactively and proactively, to help people stay well at home. It’s already led to fewer emergency department visits due to falls and a drop in A&amp;E attendances among people over 65 with severe frailty. NB This is an all-age approach, but impact has focussed on the &gt;65 as they form the majority of the population we have worked with.</a:t>
            </a:r>
          </a:p>
          <a:p>
            <a:pPr marL="342900" lvl="0" indent="-342900">
              <a:spcAft>
                <a:spcPts val="900"/>
              </a:spcAft>
              <a:buSzPts val="1000"/>
              <a:buFont typeface="Symbol" panose="05050102010706020507" pitchFamily="18" charset="2"/>
              <a:buChar char=""/>
              <a:tabLst>
                <a:tab pos="457200" algn="l"/>
              </a:tabLst>
            </a:pPr>
            <a:r>
              <a:rPr lang="en-GB" sz="1600" b="1" dirty="0">
                <a:effectLst/>
                <a:latin typeface="Aptos" panose="020B0004020202020204" pitchFamily="34" charset="0"/>
                <a:ea typeface="Aptos" panose="020B0004020202020204" pitchFamily="34" charset="0"/>
                <a:cs typeface="Aptos" panose="020B0004020202020204" pitchFamily="34" charset="0"/>
              </a:rPr>
              <a:t>Maternity Integration: </a:t>
            </a:r>
            <a:r>
              <a:rPr lang="en-GB" sz="1600" b="0" dirty="0">
                <a:effectLst/>
                <a:latin typeface="Aptos" panose="020B0004020202020204" pitchFamily="34" charset="0"/>
                <a:ea typeface="Aptos" panose="020B0004020202020204" pitchFamily="34" charset="0"/>
                <a:cs typeface="Aptos" panose="020B0004020202020204" pitchFamily="34" charset="0"/>
              </a:rPr>
              <a:t>in Chesterfield they have piloted embedding their midwives into the community and neighbourhoods. This has positively impacted on maternal care through increased continuity and improved patient engagement, and it has helped to create community connection and support for mums and their newborns by seeing them in local support settings.</a:t>
            </a:r>
            <a:endParaRPr lang="en-GB" sz="16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900"/>
              </a:spcAft>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Aptos" panose="020B0004020202020204" pitchFamily="34" charset="0"/>
              </a:rPr>
              <a:t>Barrow Hill</a:t>
            </a:r>
            <a:br>
              <a:rPr lang="en-GB" sz="1600" dirty="0">
                <a:effectLst/>
                <a:latin typeface="Times New Roman" panose="02020603050405020304" pitchFamily="18" charset="0"/>
                <a:ea typeface="Times New Roman" panose="02020603050405020304" pitchFamily="18" charset="0"/>
                <a:cs typeface="Aptos" panose="020B0004020202020204" pitchFamily="34" charset="0"/>
              </a:rPr>
            </a:br>
            <a:r>
              <a:rPr lang="en-GB" sz="1600" dirty="0">
                <a:effectLst/>
                <a:latin typeface="Aptos" panose="020B0004020202020204" pitchFamily="34" charset="0"/>
                <a:ea typeface="Aptos" panose="020B0004020202020204" pitchFamily="34" charset="0"/>
                <a:cs typeface="Aptos" panose="020B0004020202020204" pitchFamily="34" charset="0"/>
              </a:rPr>
              <a:t>A regeneration project showing how the ICS is addressing health inequalities through neighbourhood-level investment and partnership. It focuses on community-led solutions and healthier lifestyles.</a:t>
            </a:r>
          </a:p>
          <a:p>
            <a:pPr marL="342900" lvl="0" indent="-342900">
              <a:spcAft>
                <a:spcPts val="900"/>
              </a:spcAft>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Aptos" panose="020B0004020202020204" pitchFamily="34" charset="0"/>
              </a:rPr>
              <a:t>Empowering General Practice Programme</a:t>
            </a:r>
            <a:br>
              <a:rPr lang="en-GB" sz="1600" dirty="0">
                <a:effectLst/>
                <a:latin typeface="Times New Roman" panose="02020603050405020304" pitchFamily="18" charset="0"/>
                <a:ea typeface="Times New Roman" panose="02020603050405020304" pitchFamily="18" charset="0"/>
                <a:cs typeface="Aptos" panose="020B0004020202020204" pitchFamily="34" charset="0"/>
              </a:rPr>
            </a:br>
            <a:r>
              <a:rPr lang="en-GB" sz="1600" dirty="0">
                <a:effectLst/>
                <a:latin typeface="Aptos" panose="020B0004020202020204" pitchFamily="34" charset="0"/>
                <a:ea typeface="Aptos" panose="020B0004020202020204" pitchFamily="34" charset="0"/>
                <a:cs typeface="Aptos" panose="020B0004020202020204" pitchFamily="34" charset="0"/>
              </a:rPr>
              <a:t>Enables PCNs to work in new, flexible ways tailored to patient complexity and local need. This supports better use of clinical time and improves care continuity. E.g. South Hardwick  - optimising pharmacy relationships, and maximising the support available to patients; South Dales – falls prevention in the home.</a:t>
            </a:r>
          </a:p>
          <a:p>
            <a:pPr marL="342900" lvl="0" indent="-342900">
              <a:spcAft>
                <a:spcPts val="900"/>
              </a:spcAft>
              <a:buSzPts val="1000"/>
              <a:buFont typeface="Symbol" panose="05050102010706020507" pitchFamily="18" charset="2"/>
              <a:buChar char=""/>
              <a:tabLst>
                <a:tab pos="457200" algn="l"/>
              </a:tabLst>
            </a:pPr>
            <a:r>
              <a:rPr lang="en-GB" sz="1600" b="1" dirty="0">
                <a:effectLst/>
                <a:latin typeface="Aptos" panose="020B0004020202020204" pitchFamily="34" charset="0"/>
                <a:ea typeface="Aptos" panose="020B0004020202020204" pitchFamily="34" charset="0"/>
                <a:cs typeface="Aptos" panose="020B0004020202020204" pitchFamily="34" charset="0"/>
              </a:rPr>
              <a:t>Local Area Coordination Teams in Derby City – </a:t>
            </a:r>
            <a:r>
              <a:rPr lang="en-GB" sz="1600" b="0" dirty="0">
                <a:effectLst/>
                <a:latin typeface="Aptos" panose="020B0004020202020204" pitchFamily="34" charset="0"/>
                <a:ea typeface="Aptos" panose="020B0004020202020204" pitchFamily="34" charset="0"/>
                <a:cs typeface="Aptos" panose="020B0004020202020204" pitchFamily="34" charset="0"/>
              </a:rPr>
              <a:t>in fact there is a lot of learning for us to take from Local Authority Neighbourhood working that we can draw from</a:t>
            </a:r>
            <a:endParaRPr lang="en-GB" sz="1600" b="1"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900"/>
              </a:spcAft>
              <a:buSzPts val="1000"/>
              <a:buFont typeface="Symbol" panose="05050102010706020507" pitchFamily="18" charset="2"/>
              <a:buChar char=""/>
              <a:tabLst>
                <a:tab pos="457200" algn="l"/>
              </a:tabLst>
            </a:pPr>
            <a:r>
              <a:rPr lang="en-GB" sz="1100" b="1" dirty="0">
                <a:solidFill>
                  <a:schemeClr val="tx1">
                    <a:lumMod val="65000"/>
                    <a:lumOff val="35000"/>
                  </a:schemeClr>
                </a:solidFill>
              </a:rPr>
              <a:t>Gynae Pathways between primary care and UHDB</a:t>
            </a:r>
            <a:r>
              <a:rPr lang="en-GB" sz="1100" b="0" dirty="0">
                <a:solidFill>
                  <a:schemeClr val="tx1">
                    <a:lumMod val="65000"/>
                    <a:lumOff val="35000"/>
                  </a:schemeClr>
                </a:solidFill>
              </a:rPr>
              <a:t> sub-contracting arrangements in place to improve care</a:t>
            </a:r>
            <a:endParaRPr lang="en-GB" sz="1100" b="1" dirty="0">
              <a:solidFill>
                <a:schemeClr val="tx1">
                  <a:lumMod val="65000"/>
                  <a:lumOff val="35000"/>
                </a:schemeClr>
              </a:solidFill>
            </a:endParaRPr>
          </a:p>
          <a:p>
            <a:pPr marL="446088" lvl="1" indent="-263525" algn="just">
              <a:spcBef>
                <a:spcPts val="600"/>
              </a:spcBef>
              <a:buFont typeface="Arial" panose="020B0604020202020204" pitchFamily="34" charset="0"/>
              <a:buChar char="•"/>
              <a:tabLst>
                <a:tab pos="4038600" algn="l"/>
              </a:tabLst>
            </a:pPr>
            <a:endParaRPr lang="en-GB" sz="1100" b="1" dirty="0">
              <a:solidFill>
                <a:schemeClr val="tx1">
                  <a:lumMod val="65000"/>
                  <a:lumOff val="35000"/>
                </a:schemeClr>
              </a:solidFill>
            </a:endParaRPr>
          </a:p>
          <a:p>
            <a:endParaRPr lang="en-GB" b="1" dirty="0"/>
          </a:p>
        </p:txBody>
      </p:sp>
      <p:sp>
        <p:nvSpPr>
          <p:cNvPr id="4" name="Slide Number Placeholder 3">
            <a:extLst>
              <a:ext uri="{FF2B5EF4-FFF2-40B4-BE49-F238E27FC236}">
                <a16:creationId xmlns:a16="http://schemas.microsoft.com/office/drawing/2014/main" id="{6AA5356D-97E1-2F47-9F0F-DEDA0A24D8ED}"/>
              </a:ext>
            </a:extLst>
          </p:cNvPr>
          <p:cNvSpPr>
            <a:spLocks noGrp="1"/>
          </p:cNvSpPr>
          <p:nvPr>
            <p:ph type="sldNum" sz="quarter" idx="5"/>
          </p:nvPr>
        </p:nvSpPr>
        <p:spPr/>
        <p:txBody>
          <a:bodyPr/>
          <a:lstStyle/>
          <a:p>
            <a:fld id="{6C41132D-0E59-4341-9833-F92D814F6A2F}" type="slidenum">
              <a:rPr lang="en-GB" smtClean="0"/>
              <a:t>4</a:t>
            </a:fld>
            <a:endParaRPr lang="en-GB" dirty="0"/>
          </a:p>
        </p:txBody>
      </p:sp>
    </p:spTree>
    <p:extLst>
      <p:ext uri="{BB962C8B-B14F-4D97-AF65-F5344CB8AC3E}">
        <p14:creationId xmlns:p14="http://schemas.microsoft.com/office/powerpoint/2010/main" val="104980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2892E-635E-F9FC-74E5-D0CAE13CE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09098-A20D-9F7E-9D6A-34A38A26D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F0ED4-A5EC-B760-7FF6-A874EEA6CA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49185B-7444-7907-A37A-C2778DD408A6}"/>
              </a:ext>
            </a:extLst>
          </p:cNvPr>
          <p:cNvSpPr>
            <a:spLocks noGrp="1"/>
          </p:cNvSpPr>
          <p:nvPr>
            <p:ph type="sldNum" sz="quarter" idx="5"/>
          </p:nvPr>
        </p:nvSpPr>
        <p:spPr/>
        <p:txBody>
          <a:bodyPr/>
          <a:lstStyle/>
          <a:p>
            <a:fld id="{6C41132D-0E59-4341-9833-F92D814F6A2F}" type="slidenum">
              <a:rPr lang="en-GB" smtClean="0"/>
              <a:t>5</a:t>
            </a:fld>
            <a:endParaRPr lang="en-GB" dirty="0"/>
          </a:p>
        </p:txBody>
      </p:sp>
    </p:spTree>
    <p:extLst>
      <p:ext uri="{BB962C8B-B14F-4D97-AF65-F5344CB8AC3E}">
        <p14:creationId xmlns:p14="http://schemas.microsoft.com/office/powerpoint/2010/main" val="189160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4CF3B-10F9-D385-F402-778786374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0DF0FC-69B8-FC9B-B54A-09AA2C11E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FF7168-B71E-DEE8-B816-1187788A7FE3}"/>
              </a:ext>
            </a:extLst>
          </p:cNvPr>
          <p:cNvSpPr>
            <a:spLocks noGrp="1"/>
          </p:cNvSpPr>
          <p:nvPr>
            <p:ph type="body" idx="1"/>
          </p:nvPr>
        </p:nvSpPr>
        <p:spPr/>
        <p:txBody>
          <a:bodyPr/>
          <a:lstStyle/>
          <a:p>
            <a:r>
              <a:rPr lang="en-GB" dirty="0"/>
              <a:t>Based on all of the national thinking and context, as well as our local initiatives and learning, we started by thinking about the problems we needed to solve based on where we are in Derby and Derbyshire to really scale up integrated working in Neighbourhoods and achieve the three shifts set out nationally: Acute to Community; Treatment to Prevention and Analogue to Digital.</a:t>
            </a:r>
          </a:p>
          <a:p>
            <a:endParaRPr lang="en-GB" dirty="0"/>
          </a:p>
          <a:p>
            <a:r>
              <a:rPr lang="en-GB" dirty="0"/>
              <a:t>From our national contacts we are also aware that Paul Corrigan is talking a lot about how we can build an autonomous population and how we are building their agency</a:t>
            </a:r>
          </a:p>
          <a:p>
            <a:endParaRPr lang="en-GB" dirty="0"/>
          </a:p>
          <a:p>
            <a:pPr lvl="0"/>
            <a:r>
              <a:rPr lang="en-GB" sz="1200" b="1" dirty="0">
                <a:solidFill>
                  <a:schemeClr val="accent2"/>
                </a:solidFill>
                <a:latin typeface="Aptos Light" panose="020F0502020204030204" pitchFamily="34" charset="0"/>
              </a:rPr>
              <a:t>1. </a:t>
            </a:r>
            <a:r>
              <a:rPr lang="en-GB" sz="1400" b="1" dirty="0">
                <a:solidFill>
                  <a:schemeClr val="accent5"/>
                </a:solidFill>
                <a:latin typeface="Aptos Light" panose="020F0502020204030204" pitchFamily="34" charset="0"/>
              </a:rPr>
              <a:t>A Disempowered Population; increasingly dependent on health and social care support</a:t>
            </a:r>
          </a:p>
          <a:p>
            <a:pPr lvl="0"/>
            <a:r>
              <a:rPr lang="en-GB" sz="1200" b="0" dirty="0">
                <a:latin typeface="Aptos Light" panose="020F0502020204030204" pitchFamily="34" charset="0"/>
              </a:rPr>
              <a:t>As health and care dependency increases, many individuals – especially those facing long-term conditions or disadvantage – experience a loss of agency and control over their lives. To create a more equitable and person-centred system, we must shift from a model of passive care to one that actively supports people to lead, choose and shape their own paths</a:t>
            </a:r>
          </a:p>
          <a:p>
            <a:pPr lvl="0"/>
            <a:r>
              <a:rPr lang="en-GB" sz="1200" b="1" dirty="0">
                <a:solidFill>
                  <a:schemeClr val="accent4"/>
                </a:solidFill>
                <a:latin typeface="Aptos Light" panose="020F0502020204030204" pitchFamily="34" charset="0"/>
              </a:rPr>
              <a:t>2. </a:t>
            </a:r>
            <a:r>
              <a:rPr lang="en-GB" sz="1400" b="1" dirty="0">
                <a:solidFill>
                  <a:schemeClr val="accent4"/>
                </a:solidFill>
                <a:latin typeface="Aptos Light" panose="020F0502020204030204" pitchFamily="34" charset="0"/>
              </a:rPr>
              <a:t>Difficulty in Enabling Local Innovation While Maintaining System-Wide Insight</a:t>
            </a:r>
          </a:p>
          <a:p>
            <a:pPr lvl="0"/>
            <a:r>
              <a:rPr lang="en-GB" sz="1200" dirty="0">
                <a:latin typeface="Aptos Light" panose="020F0502020204030204" pitchFamily="34" charset="0"/>
              </a:rPr>
              <a:t>There is a systemic tension between empowering local actors to innovate and deliver care based on community needs, and the need to aggregate, interpret and report on these activities at a system-wide level. The absence of mechanisms to bridge this gap impairs the ability to lean from local practice, scale what works, and demonstrate overall system impact</a:t>
            </a:r>
          </a:p>
          <a:p>
            <a:pPr lvl="0"/>
            <a:r>
              <a:rPr lang="en-GB" sz="1200" b="1" dirty="0">
                <a:solidFill>
                  <a:schemeClr val="accent3"/>
                </a:solidFill>
                <a:latin typeface="Aptos Light" panose="020F0502020204030204" pitchFamily="34" charset="0"/>
              </a:rPr>
              <a:t>3. </a:t>
            </a:r>
            <a:r>
              <a:rPr lang="en-GB" sz="1400" b="1" dirty="0">
                <a:solidFill>
                  <a:schemeClr val="accent3"/>
                </a:solidFill>
                <a:latin typeface="Aptos Light" panose="020F0502020204030204" pitchFamily="34" charset="0"/>
              </a:rPr>
              <a:t>Lack of Scalable Accountability Frameworks Across System Levels:</a:t>
            </a:r>
          </a:p>
          <a:p>
            <a:pPr lvl="0"/>
            <a:r>
              <a:rPr lang="en-GB" sz="1200" b="0" dirty="0">
                <a:latin typeface="Aptos Light" panose="020F0502020204030204" pitchFamily="34" charset="0"/>
              </a:rPr>
              <a:t>Current accountability structures are not designed to operate effectively across different layers of the health and care system – local, neighbourhood and place. This results in fragmented oversight, misaligned incentives and challenges in ensuring coherence between policy objectives and delivery outcomes at all levels</a:t>
            </a:r>
            <a:endParaRPr lang="en-GB" sz="1200" b="1" dirty="0">
              <a:latin typeface="Aptos Light" panose="020F0502020204030204" pitchFamily="34" charset="0"/>
            </a:endParaRPr>
          </a:p>
          <a:p>
            <a:pPr lvl="0">
              <a:buNone/>
            </a:pPr>
            <a:r>
              <a:rPr lang="en-GB" sz="1200" b="1" dirty="0">
                <a:solidFill>
                  <a:schemeClr val="accent5"/>
                </a:solidFill>
                <a:latin typeface="Aptos Light" panose="020F0502020204030204" pitchFamily="34" charset="0"/>
              </a:rPr>
              <a:t>4. </a:t>
            </a:r>
            <a:r>
              <a:rPr lang="en-GB" sz="1200" b="1" dirty="0">
                <a:solidFill>
                  <a:schemeClr val="accent2"/>
                </a:solidFill>
                <a:latin typeface="Aptos Light" panose="020F0502020204030204" pitchFamily="34" charset="0"/>
              </a:rPr>
              <a:t> </a:t>
            </a:r>
            <a:r>
              <a:rPr lang="en-GB" sz="1400" b="1" dirty="0">
                <a:solidFill>
                  <a:schemeClr val="accent2"/>
                </a:solidFill>
                <a:latin typeface="Aptos Light" panose="020F0502020204030204" pitchFamily="34" charset="0"/>
              </a:rPr>
              <a:t>Lack of Infrastructure for Managing Pooled Budgets in Integrated Care Delivery:</a:t>
            </a:r>
          </a:p>
          <a:p>
            <a:pPr lvl="0">
              <a:buNone/>
            </a:pPr>
            <a:r>
              <a:rPr lang="en-GB" sz="1200" b="0" dirty="0">
                <a:latin typeface="Aptos Light" panose="020F0502020204030204" pitchFamily="34" charset="0"/>
              </a:rPr>
              <a:t>There is a lack of robust financial infrastructure and governance mechanisms to hold, allocate and manage large pooled budgets across multiple organisation involved in integrated care delivery. This limits the ability to optimise the efficiencies that cross-sector initiatives present arrangements.</a:t>
            </a:r>
            <a:endParaRPr lang="en-GB" sz="1200" b="1" dirty="0">
              <a:latin typeface="Aptos Light"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3B0D778A-D2E5-7563-48B2-08452EE76562}"/>
              </a:ext>
            </a:extLst>
          </p:cNvPr>
          <p:cNvSpPr>
            <a:spLocks noGrp="1"/>
          </p:cNvSpPr>
          <p:nvPr>
            <p:ph type="sldNum" sz="quarter" idx="5"/>
          </p:nvPr>
        </p:nvSpPr>
        <p:spPr/>
        <p:txBody>
          <a:bodyPr/>
          <a:lstStyle/>
          <a:p>
            <a:fld id="{6C41132D-0E59-4341-9833-F92D814F6A2F}" type="slidenum">
              <a:rPr lang="en-GB" smtClean="0"/>
              <a:t>6</a:t>
            </a:fld>
            <a:endParaRPr lang="en-GB" dirty="0"/>
          </a:p>
        </p:txBody>
      </p:sp>
    </p:spTree>
    <p:extLst>
      <p:ext uri="{BB962C8B-B14F-4D97-AF65-F5344CB8AC3E}">
        <p14:creationId xmlns:p14="http://schemas.microsoft.com/office/powerpoint/2010/main" val="26635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60374-92B1-0FB8-75C1-3D8DC6DB9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8540D-6E5E-CE13-5583-A2C08E993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01733-C1E2-FD7B-AB22-B0F8ED819CFC}"/>
              </a:ext>
            </a:extLst>
          </p:cNvPr>
          <p:cNvSpPr>
            <a:spLocks noGrp="1"/>
          </p:cNvSpPr>
          <p:nvPr>
            <p:ph type="body" idx="1"/>
          </p:nvPr>
        </p:nvSpPr>
        <p:spPr/>
        <p:txBody>
          <a:bodyPr/>
          <a:lstStyle/>
          <a:p>
            <a:r>
              <a:rPr lang="en-GB" dirty="0"/>
              <a:t>Based on all of the national thinking and context, as well as our local initiatives and learning, we started by thinking about the problems we needed to solve based on where we are in Derby and Derbyshire to really scale up integrated working in Neighbourhoods and achieve the three shifts set out nationally: Acute to Community; Treatment to Prevention and Analogue to Digital.</a:t>
            </a:r>
          </a:p>
          <a:p>
            <a:endParaRPr lang="en-GB" dirty="0"/>
          </a:p>
          <a:p>
            <a:r>
              <a:rPr lang="en-GB" dirty="0"/>
              <a:t>From our national contacts we are also aware that Paul Corrigan is talking a lot about how we can build an autonomous population and how we are building their agency</a:t>
            </a:r>
          </a:p>
          <a:p>
            <a:endParaRPr lang="en-GB" dirty="0"/>
          </a:p>
          <a:p>
            <a:pPr lvl="0"/>
            <a:r>
              <a:rPr lang="en-GB" sz="1200" b="1" dirty="0">
                <a:solidFill>
                  <a:schemeClr val="accent2"/>
                </a:solidFill>
                <a:latin typeface="Aptos Light" panose="020F0502020204030204" pitchFamily="34" charset="0"/>
              </a:rPr>
              <a:t>1. </a:t>
            </a:r>
            <a:r>
              <a:rPr lang="en-GB" sz="1400" b="1" dirty="0">
                <a:solidFill>
                  <a:schemeClr val="accent5"/>
                </a:solidFill>
                <a:latin typeface="Aptos Light" panose="020F0502020204030204" pitchFamily="34" charset="0"/>
              </a:rPr>
              <a:t>A Disempowered Population; increasingly dependent on health and social care support</a:t>
            </a:r>
          </a:p>
          <a:p>
            <a:pPr lvl="0"/>
            <a:r>
              <a:rPr lang="en-GB" sz="1200" b="0" dirty="0">
                <a:latin typeface="Aptos Light" panose="020F0502020204030204" pitchFamily="34" charset="0"/>
              </a:rPr>
              <a:t>As health and care dependency increases, many individuals – especially those facing long-term conditions or disadvantage – experience a loss of agency and control over their lives. To create a more equitable and person-centred system, we must shift from a model of passive care to one that actively supports people to lead, choose and shape their own paths</a:t>
            </a:r>
          </a:p>
          <a:p>
            <a:pPr lvl="0"/>
            <a:r>
              <a:rPr lang="en-GB" sz="1200" b="1" dirty="0">
                <a:solidFill>
                  <a:schemeClr val="accent4"/>
                </a:solidFill>
                <a:latin typeface="Aptos Light" panose="020F0502020204030204" pitchFamily="34" charset="0"/>
              </a:rPr>
              <a:t>2. </a:t>
            </a:r>
            <a:r>
              <a:rPr lang="en-GB" sz="1400" b="1" dirty="0">
                <a:solidFill>
                  <a:schemeClr val="accent4"/>
                </a:solidFill>
                <a:latin typeface="Aptos Light" panose="020F0502020204030204" pitchFamily="34" charset="0"/>
              </a:rPr>
              <a:t>Difficulty in Enabling Local Innovation While Maintaining System-Wide Insight</a:t>
            </a:r>
          </a:p>
          <a:p>
            <a:pPr lvl="0"/>
            <a:r>
              <a:rPr lang="en-GB" sz="1200" dirty="0">
                <a:latin typeface="Aptos Light" panose="020F0502020204030204" pitchFamily="34" charset="0"/>
              </a:rPr>
              <a:t>There is a systemic tension between empowering local actors to innovate and deliver care based on community needs, and the need to aggregate, interpret and report on these activities at a system-wide level. The absence of mechanisms to bridge this gap impairs the ability to lean from local practice, scale what works, and demonstrate overall system impact</a:t>
            </a:r>
          </a:p>
          <a:p>
            <a:pPr lvl="0"/>
            <a:r>
              <a:rPr lang="en-GB" sz="1200" b="1" dirty="0">
                <a:solidFill>
                  <a:schemeClr val="accent3"/>
                </a:solidFill>
                <a:latin typeface="Aptos Light" panose="020F0502020204030204" pitchFamily="34" charset="0"/>
              </a:rPr>
              <a:t>3. </a:t>
            </a:r>
            <a:r>
              <a:rPr lang="en-GB" sz="1400" b="1" dirty="0">
                <a:solidFill>
                  <a:schemeClr val="accent3"/>
                </a:solidFill>
                <a:latin typeface="Aptos Light" panose="020F0502020204030204" pitchFamily="34" charset="0"/>
              </a:rPr>
              <a:t>Lack of Scalable Accountability Frameworks Across System Levels:</a:t>
            </a:r>
          </a:p>
          <a:p>
            <a:pPr lvl="0"/>
            <a:r>
              <a:rPr lang="en-GB" sz="1200" b="0" dirty="0">
                <a:latin typeface="Aptos Light" panose="020F0502020204030204" pitchFamily="34" charset="0"/>
              </a:rPr>
              <a:t>Current accountability structures are not designed to operate effectively across different layers of the health and care system – local, neighbourhood and place. This results in fragmented oversight, misaligned incentives and challenges in ensuring coherence between policy objectives and delivery outcomes at all levels</a:t>
            </a:r>
            <a:endParaRPr lang="en-GB" sz="1200" b="1" dirty="0">
              <a:latin typeface="Aptos Light" panose="020F0502020204030204" pitchFamily="34" charset="0"/>
            </a:endParaRPr>
          </a:p>
          <a:p>
            <a:pPr lvl="0">
              <a:buNone/>
            </a:pPr>
            <a:r>
              <a:rPr lang="en-GB" sz="1200" b="1" dirty="0">
                <a:solidFill>
                  <a:schemeClr val="accent5"/>
                </a:solidFill>
                <a:latin typeface="Aptos Light" panose="020F0502020204030204" pitchFamily="34" charset="0"/>
              </a:rPr>
              <a:t>4. </a:t>
            </a:r>
            <a:r>
              <a:rPr lang="en-GB" sz="1200" b="1" dirty="0">
                <a:solidFill>
                  <a:schemeClr val="accent2"/>
                </a:solidFill>
                <a:latin typeface="Aptos Light" panose="020F0502020204030204" pitchFamily="34" charset="0"/>
              </a:rPr>
              <a:t> </a:t>
            </a:r>
            <a:r>
              <a:rPr lang="en-GB" sz="1400" b="1" dirty="0">
                <a:solidFill>
                  <a:schemeClr val="accent2"/>
                </a:solidFill>
                <a:latin typeface="Aptos Light" panose="020F0502020204030204" pitchFamily="34" charset="0"/>
              </a:rPr>
              <a:t>Lack of Infrastructure for Managing Pooled Budgets in Integrated Care Delivery:</a:t>
            </a:r>
          </a:p>
          <a:p>
            <a:pPr lvl="0">
              <a:buNone/>
            </a:pPr>
            <a:r>
              <a:rPr lang="en-GB" sz="1200" b="0" dirty="0">
                <a:latin typeface="Aptos Light" panose="020F0502020204030204" pitchFamily="34" charset="0"/>
              </a:rPr>
              <a:t>There is a lack of robust financial infrastructure and governance mechanisms to hold, allocate and manage large pooled budgets across multiple organisation involved in integrated care delivery. This limits the ability to optimise the efficiencies that cross-sector initiatives present arrangements.</a:t>
            </a:r>
            <a:endParaRPr lang="en-GB" sz="1200" b="1" dirty="0">
              <a:latin typeface="Aptos Light"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EA4CA7E7-394C-5281-2892-3B57C52C9670}"/>
              </a:ext>
            </a:extLst>
          </p:cNvPr>
          <p:cNvSpPr>
            <a:spLocks noGrp="1"/>
          </p:cNvSpPr>
          <p:nvPr>
            <p:ph type="sldNum" sz="quarter" idx="5"/>
          </p:nvPr>
        </p:nvSpPr>
        <p:spPr/>
        <p:txBody>
          <a:bodyPr/>
          <a:lstStyle/>
          <a:p>
            <a:fld id="{6C41132D-0E59-4341-9833-F92D814F6A2F}" type="slidenum">
              <a:rPr lang="en-GB" smtClean="0"/>
              <a:t>7</a:t>
            </a:fld>
            <a:endParaRPr lang="en-GB" dirty="0"/>
          </a:p>
        </p:txBody>
      </p:sp>
    </p:spTree>
    <p:extLst>
      <p:ext uri="{BB962C8B-B14F-4D97-AF65-F5344CB8AC3E}">
        <p14:creationId xmlns:p14="http://schemas.microsoft.com/office/powerpoint/2010/main" val="123806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2670D-BAC5-B790-4535-97C73ECEE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72101-70F3-9B41-61F0-5954F9CFC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FD9B4-F84C-8510-EA19-0BC8A49023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65610B4-FEE8-3842-21D6-2D22222018B0}"/>
              </a:ext>
            </a:extLst>
          </p:cNvPr>
          <p:cNvSpPr>
            <a:spLocks noGrp="1"/>
          </p:cNvSpPr>
          <p:nvPr>
            <p:ph type="sldNum" sz="quarter" idx="5"/>
          </p:nvPr>
        </p:nvSpPr>
        <p:spPr/>
        <p:txBody>
          <a:bodyPr/>
          <a:lstStyle/>
          <a:p>
            <a:fld id="{6C41132D-0E59-4341-9833-F92D814F6A2F}" type="slidenum">
              <a:rPr lang="en-GB" smtClean="0"/>
              <a:t>8</a:t>
            </a:fld>
            <a:endParaRPr lang="en-GB" dirty="0"/>
          </a:p>
        </p:txBody>
      </p:sp>
    </p:spTree>
    <p:extLst>
      <p:ext uri="{BB962C8B-B14F-4D97-AF65-F5344CB8AC3E}">
        <p14:creationId xmlns:p14="http://schemas.microsoft.com/office/powerpoint/2010/main" val="208946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2F142-17FA-F5CE-D2AF-C6904659D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41722-2979-F064-A03F-0735E793A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F41D5-2BB9-12EE-3B6C-331EB4FA06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E65B5E-48FC-779C-ED4F-D2645212FFFA}"/>
              </a:ext>
            </a:extLst>
          </p:cNvPr>
          <p:cNvSpPr>
            <a:spLocks noGrp="1"/>
          </p:cNvSpPr>
          <p:nvPr>
            <p:ph type="sldNum" sz="quarter" idx="5"/>
          </p:nvPr>
        </p:nvSpPr>
        <p:spPr/>
        <p:txBody>
          <a:bodyPr/>
          <a:lstStyle/>
          <a:p>
            <a:fld id="{6C41132D-0E59-4341-9833-F92D814F6A2F}" type="slidenum">
              <a:rPr lang="en-GB" smtClean="0"/>
              <a:t>9</a:t>
            </a:fld>
            <a:endParaRPr lang="en-GB" dirty="0"/>
          </a:p>
        </p:txBody>
      </p:sp>
    </p:spTree>
    <p:extLst>
      <p:ext uri="{BB962C8B-B14F-4D97-AF65-F5344CB8AC3E}">
        <p14:creationId xmlns:p14="http://schemas.microsoft.com/office/powerpoint/2010/main" val="327951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41132D-0E59-4341-9833-F92D814F6A2F}" type="slidenum">
              <a:rPr lang="en-GB" smtClean="0"/>
              <a:t>10</a:t>
            </a:fld>
            <a:endParaRPr lang="en-GB" dirty="0"/>
          </a:p>
        </p:txBody>
      </p:sp>
    </p:spTree>
    <p:extLst>
      <p:ext uri="{BB962C8B-B14F-4D97-AF65-F5344CB8AC3E}">
        <p14:creationId xmlns:p14="http://schemas.microsoft.com/office/powerpoint/2010/main" val="232814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A05EA-B201-4FC1-928C-86F2A82146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145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Main Title">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A80EF12-E965-13A6-B3C9-D8F30B8904EA}"/>
              </a:ext>
            </a:extLst>
          </p:cNvPr>
          <p:cNvSpPr>
            <a:spLocks noGrp="1"/>
          </p:cNvSpPr>
          <p:nvPr>
            <p:ph type="body" sz="quarter" idx="10"/>
          </p:nvPr>
        </p:nvSpPr>
        <p:spPr>
          <a:xfrm>
            <a:off x="1622425" y="2473325"/>
            <a:ext cx="8947150" cy="896938"/>
          </a:xfrm>
          <a:prstGeom prst="rect">
            <a:avLst/>
          </a:prstGeom>
        </p:spPr>
        <p:txBody>
          <a:bodyPr anchor="ctr"/>
          <a:lstStyle>
            <a:lvl1pPr marL="0" indent="0" algn="ctr">
              <a:lnSpc>
                <a:spcPct val="100000"/>
              </a:lnSpc>
              <a:buNone/>
              <a:defRPr sz="3200">
                <a:latin typeface="+mn-lt"/>
              </a:defRPr>
            </a:lvl1pPr>
            <a:lvl2pPr marL="228588" indent="0" algn="ctr">
              <a:buNone/>
              <a:defRPr/>
            </a:lvl2pPr>
            <a:lvl3pPr algn="ctr">
              <a:defRPr/>
            </a:lvl3pPr>
            <a:lvl4pPr algn="ctr">
              <a:defRPr/>
            </a:lvl4pPr>
            <a:lvl5pPr algn="ctr">
              <a:defRPr/>
            </a:lvl5pPr>
          </a:lstStyle>
          <a:p>
            <a:pPr lvl="0"/>
            <a:r>
              <a:rPr lang="en-US"/>
              <a:t>Click to edit Master text styles</a:t>
            </a:r>
          </a:p>
        </p:txBody>
      </p:sp>
      <p:cxnSp>
        <p:nvCxnSpPr>
          <p:cNvPr id="11" name="Straight Connector 10"/>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614" y="6433733"/>
            <a:ext cx="1085850" cy="170688"/>
          </a:xfrm>
          <a:prstGeom prst="rect">
            <a:avLst/>
          </a:prstGeom>
        </p:spPr>
      </p:pic>
      <p:sp>
        <p:nvSpPr>
          <p:cNvPr id="10" name="Title 1"/>
          <p:cNvSpPr>
            <a:spLocks noGrp="1"/>
          </p:cNvSpPr>
          <p:nvPr>
            <p:ph type="ctrTitle" hasCustomPrompt="1"/>
          </p:nvPr>
        </p:nvSpPr>
        <p:spPr>
          <a:xfrm>
            <a:off x="1622963" y="1494225"/>
            <a:ext cx="8946073" cy="871250"/>
          </a:xfrm>
          <a:prstGeom prst="rect">
            <a:avLst/>
          </a:prstGeom>
        </p:spPr>
        <p:txBody>
          <a:bodyPr anchor="ctr">
            <a:noAutofit/>
          </a:bodyPr>
          <a:lstStyle>
            <a:lvl1pPr algn="ctr">
              <a:lnSpc>
                <a:spcPts val="5443"/>
              </a:lnSpc>
              <a:defRPr sz="4000" b="1" i="0" cap="none" spc="91" baseline="0">
                <a:solidFill>
                  <a:schemeClr val="tx1"/>
                </a:solidFill>
                <a:latin typeface="+mj-lt"/>
                <a:ea typeface="Calibri" panose="020F0502020204030204" pitchFamily="34" charset="0"/>
                <a:cs typeface="Calibri" panose="020F0502020204030204" pitchFamily="34" charset="0"/>
              </a:defRPr>
            </a:lvl1pPr>
          </a:lstStyle>
          <a:p>
            <a:r>
              <a:rPr lang="en-US" dirty="0"/>
              <a:t>Click to edit master title style</a:t>
            </a:r>
          </a:p>
        </p:txBody>
      </p:sp>
      <p:pic>
        <p:nvPicPr>
          <p:cNvPr id="5" name="Picture 4" descr="A picture containing text&#10;&#10;Description automatically generated">
            <a:extLst>
              <a:ext uri="{FF2B5EF4-FFF2-40B4-BE49-F238E27FC236}">
                <a16:creationId xmlns:a16="http://schemas.microsoft.com/office/drawing/2014/main" id="{1D6883D9-068B-6415-368D-8E44DD1E11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501008"/>
            <a:ext cx="12192000" cy="2394892"/>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C4475A39-0721-1A2B-6579-9B26F8157D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8368" y="301064"/>
            <a:ext cx="2430000" cy="972000"/>
          </a:xfrm>
          <a:prstGeom prst="rect">
            <a:avLst/>
          </a:prstGeom>
        </p:spPr>
      </p:pic>
      <p:grpSp>
        <p:nvGrpSpPr>
          <p:cNvPr id="2" name="Group 1">
            <a:extLst>
              <a:ext uri="{FF2B5EF4-FFF2-40B4-BE49-F238E27FC236}">
                <a16:creationId xmlns:a16="http://schemas.microsoft.com/office/drawing/2014/main" id="{CB16BF36-6048-EB7E-8B57-3500AC631DE0}"/>
              </a:ext>
            </a:extLst>
          </p:cNvPr>
          <p:cNvGrpSpPr/>
          <p:nvPr/>
        </p:nvGrpSpPr>
        <p:grpSpPr>
          <a:xfrm>
            <a:off x="0" y="5712026"/>
            <a:ext cx="12192000" cy="1145974"/>
            <a:chOff x="0" y="5835851"/>
            <a:chExt cx="12192000" cy="1145974"/>
          </a:xfrm>
        </p:grpSpPr>
        <p:sp>
          <p:nvSpPr>
            <p:cNvPr id="3" name="Rectangle 2">
              <a:extLst>
                <a:ext uri="{FF2B5EF4-FFF2-40B4-BE49-F238E27FC236}">
                  <a16:creationId xmlns:a16="http://schemas.microsoft.com/office/drawing/2014/main" id="{7486C1C0-4EC5-9669-F4BD-1065C3BBACB7}"/>
                </a:ext>
              </a:extLst>
            </p:cNvPr>
            <p:cNvSpPr/>
            <p:nvPr/>
          </p:nvSpPr>
          <p:spPr>
            <a:xfrm>
              <a:off x="0" y="5895900"/>
              <a:ext cx="12192000" cy="108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Graphical user interface, application&#10;&#10;Description automatically generated">
              <a:extLst>
                <a:ext uri="{FF2B5EF4-FFF2-40B4-BE49-F238E27FC236}">
                  <a16:creationId xmlns:a16="http://schemas.microsoft.com/office/drawing/2014/main" id="{259623AA-BEE1-60BD-1594-02450E6435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42829" y="5835851"/>
              <a:ext cx="6155999" cy="972000"/>
            </a:xfrm>
            <a:prstGeom prst="rect">
              <a:avLst/>
            </a:prstGeom>
          </p:spPr>
        </p:pic>
      </p:grpSp>
      <p:pic>
        <p:nvPicPr>
          <p:cNvPr id="8" name="Picture 7" descr="A picture containing text&#10;&#10;Description automatically generated">
            <a:extLst>
              <a:ext uri="{FF2B5EF4-FFF2-40B4-BE49-F238E27FC236}">
                <a16:creationId xmlns:a16="http://schemas.microsoft.com/office/drawing/2014/main" id="{B9CE4690-2822-776B-97E2-F545619C53A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501008"/>
            <a:ext cx="12192000" cy="2394892"/>
          </a:xfrm>
          <a:prstGeom prst="rect">
            <a:avLst/>
          </a:prstGeom>
        </p:spPr>
      </p:pic>
      <p:pic>
        <p:nvPicPr>
          <p:cNvPr id="9" name="Picture 8" descr="A picture containing timeline&#10;&#10;Description automatically generated">
            <a:extLst>
              <a:ext uri="{FF2B5EF4-FFF2-40B4-BE49-F238E27FC236}">
                <a16:creationId xmlns:a16="http://schemas.microsoft.com/office/drawing/2014/main" id="{85FDDDAA-6259-A7BE-18D9-F79018260D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08368" y="301064"/>
            <a:ext cx="2430000" cy="972000"/>
          </a:xfrm>
          <a:prstGeom prst="rect">
            <a:avLst/>
          </a:prstGeom>
        </p:spPr>
      </p:pic>
      <p:grpSp>
        <p:nvGrpSpPr>
          <p:cNvPr id="13" name="Group 12">
            <a:extLst>
              <a:ext uri="{FF2B5EF4-FFF2-40B4-BE49-F238E27FC236}">
                <a16:creationId xmlns:a16="http://schemas.microsoft.com/office/drawing/2014/main" id="{AD2C4F6B-C87F-3F5F-A3D0-7BC978D7D04B}"/>
              </a:ext>
            </a:extLst>
          </p:cNvPr>
          <p:cNvGrpSpPr/>
          <p:nvPr userDrawn="1"/>
        </p:nvGrpSpPr>
        <p:grpSpPr>
          <a:xfrm>
            <a:off x="0" y="5712026"/>
            <a:ext cx="12192000" cy="1145974"/>
            <a:chOff x="0" y="5835851"/>
            <a:chExt cx="12192000" cy="1145974"/>
          </a:xfrm>
        </p:grpSpPr>
        <p:sp>
          <p:nvSpPr>
            <p:cNvPr id="14" name="Rectangle 13">
              <a:extLst>
                <a:ext uri="{FF2B5EF4-FFF2-40B4-BE49-F238E27FC236}">
                  <a16:creationId xmlns:a16="http://schemas.microsoft.com/office/drawing/2014/main" id="{55940204-04E0-96F5-3CB5-377BDCBB6C53}"/>
                </a:ext>
              </a:extLst>
            </p:cNvPr>
            <p:cNvSpPr/>
            <p:nvPr/>
          </p:nvSpPr>
          <p:spPr>
            <a:xfrm>
              <a:off x="0" y="5895900"/>
              <a:ext cx="12192000" cy="108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Graphical user interface, application&#10;&#10;Description automatically generated">
              <a:extLst>
                <a:ext uri="{FF2B5EF4-FFF2-40B4-BE49-F238E27FC236}">
                  <a16:creationId xmlns:a16="http://schemas.microsoft.com/office/drawing/2014/main" id="{7BC86B89-8751-6D1A-B96A-4594679565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42829" y="5835851"/>
              <a:ext cx="6155999" cy="972000"/>
            </a:xfrm>
            <a:prstGeom prst="rect">
              <a:avLst/>
            </a:prstGeom>
          </p:spPr>
        </p:pic>
      </p:grpSp>
    </p:spTree>
    <p:extLst>
      <p:ext uri="{BB962C8B-B14F-4D97-AF65-F5344CB8AC3E}">
        <p14:creationId xmlns:p14="http://schemas.microsoft.com/office/powerpoint/2010/main" val="3992206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4EBE-513E-1160-EAAD-764A615E70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E0DEC9-3711-17E7-99BC-02E93ED4A3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E2AB5C-6306-D16D-A6DE-0B2B3B6A98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C7E95C-B2E0-FB6A-1644-192F42589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D9E109-22F2-18BF-8F48-00E1D8D2B4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D23163-9E9E-D773-2E0B-4E7B6E70AF4D}"/>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51649402-B722-C102-5971-4BD518D039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88D373-466D-7081-09C8-1CCD60D527C6}"/>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23752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2090-903B-8B80-5576-968C501825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66B88F-866E-0930-A4B4-6EB8909BF0A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8EB3916-2D2A-EC3A-96E0-91AA0B3580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974546-45D8-DDF4-358C-ECDE57826D92}"/>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76751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2ECA2-1932-C2C9-CA0A-9307D6F02D3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6BFF70E-8ACC-063B-18CC-984514E397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5E32C3-3874-D81A-46D0-13A733ABD286}"/>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258157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0E30-3267-202D-9774-A9606D1B4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247C96-8383-056B-41CC-517630617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B31BB7-3BA5-DFEC-9E51-639C3751E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085974-A426-3D16-AE99-7546C8E416D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79BB342-80EF-9B26-D288-23C5A0946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78D400-20B7-ABC5-B80A-34D5DBCA8AC6}"/>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408468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451C-5E3D-E66E-D210-F2217649F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56DF1B-BCFD-BD98-68A3-0E0E9C8D8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D3AD23-903C-1F9E-B3F4-474DB6628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6AAAF1-16F1-5B4A-BE0F-117F58C0BF8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DC1248E-286A-EC16-A868-A245F1A911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5BAA50-6268-E71E-7CE0-85ACE27E5F86}"/>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246805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3C52-209F-C006-272F-A44D964FC9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6C91D1-2D07-B237-27A4-472A48435E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4483AF-AB4A-FD81-E161-8CDAE675557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507887A-F4A2-A34B-5DBE-F038FCDB61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52A488-FE87-AFE0-ED28-C4151FA5F838}"/>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57026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FA1FDC-3FAD-DD77-61EE-72B8D865B2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B3B7C6-4006-D932-C97F-2F1FC52E4B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B67E58-EC2D-BB24-240D-6B035EBB7E7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71129EE-AE4F-20AB-E122-6E576CE6FB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2E1ADA-4BF1-F074-FE05-5EB9B4EE608C}"/>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380906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insert headline</a:t>
            </a:r>
          </a:p>
        </p:txBody>
      </p:sp>
      <p:sp>
        <p:nvSpPr>
          <p:cNvPr id="7" name="Text Placeholder 6"/>
          <p:cNvSpPr>
            <a:spLocks noGrp="1"/>
          </p:cNvSpPr>
          <p:nvPr>
            <p:ph type="body" sz="quarter" idx="10" hasCustomPrompt="1"/>
          </p:nvPr>
        </p:nvSpPr>
        <p:spPr>
          <a:xfrm>
            <a:off x="554736" y="903289"/>
            <a:ext cx="11076923" cy="4670198"/>
          </a:xfrm>
        </p:spPr>
        <p:txBody>
          <a:bodyPr numCol="2" spcCol="432000"/>
          <a:lstStyle/>
          <a:p>
            <a:pPr lvl="0"/>
            <a:r>
              <a:rPr lang="en-US"/>
              <a:t>Click to insert content</a:t>
            </a:r>
          </a:p>
          <a:p>
            <a:pPr lvl="1"/>
            <a:r>
              <a:rPr lang="en-US"/>
              <a:t>First level bullet </a:t>
            </a:r>
          </a:p>
          <a:p>
            <a:pPr lvl="2"/>
            <a:r>
              <a:rPr lang="en-US"/>
              <a:t>Second level bullet</a:t>
            </a:r>
          </a:p>
          <a:p>
            <a:pPr lvl="3"/>
            <a:r>
              <a:rPr lang="en-US"/>
              <a:t>Third level bullet</a:t>
            </a:r>
          </a:p>
        </p:txBody>
      </p:sp>
    </p:spTree>
    <p:extLst>
      <p:ext uri="{BB962C8B-B14F-4D97-AF65-F5344CB8AC3E}">
        <p14:creationId xmlns:p14="http://schemas.microsoft.com/office/powerpoint/2010/main" val="293195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E335-4CAE-8289-3343-418F4068578A}"/>
              </a:ext>
            </a:extLst>
          </p:cNvPr>
          <p:cNvSpPr>
            <a:spLocks noGrp="1"/>
          </p:cNvSpPr>
          <p:nvPr>
            <p:ph type="title" hasCustomPrompt="1"/>
          </p:nvPr>
        </p:nvSpPr>
        <p:spPr>
          <a:xfrm>
            <a:off x="298422" y="294298"/>
            <a:ext cx="11441076" cy="420371"/>
          </a:xfrm>
          <a:prstGeom prst="rect">
            <a:avLst/>
          </a:prstGeom>
        </p:spPr>
        <p:txBody>
          <a:bodyPr anchor="t">
            <a:noAutofit/>
          </a:bodyPr>
          <a:lstStyle>
            <a:lvl1pPr>
              <a:defRPr sz="3600" b="1">
                <a:solidFill>
                  <a:schemeClr val="tx2"/>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D12ADDA-4807-5A9B-3A1C-2C9857C0735C}"/>
              </a:ext>
            </a:extLst>
          </p:cNvPr>
          <p:cNvSpPr>
            <a:spLocks noGrp="1"/>
          </p:cNvSpPr>
          <p:nvPr>
            <p:ph idx="1"/>
          </p:nvPr>
        </p:nvSpPr>
        <p:spPr>
          <a:xfrm>
            <a:off x="298421" y="1155993"/>
            <a:ext cx="11441077" cy="4797677"/>
          </a:xfrm>
          <a:prstGeom prst="rect">
            <a:avLst/>
          </a:prstGeom>
        </p:spPr>
        <p:txBody>
          <a:bodyPr>
            <a:normAutofit/>
          </a:bodyPr>
          <a:lstStyle>
            <a:lvl1pPr>
              <a:defRPr sz="1800">
                <a:latin typeface="+mn-lt"/>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3C546D97-EAED-4A81-0013-251EA9094846}"/>
              </a:ext>
            </a:extLst>
          </p:cNvPr>
          <p:cNvCxnSpPr>
            <a:cxnSpLocks/>
          </p:cNvCxnSpPr>
          <p:nvPr userDrawn="1"/>
        </p:nvCxnSpPr>
        <p:spPr>
          <a:xfrm>
            <a:off x="452501" y="6219531"/>
            <a:ext cx="11286999" cy="0"/>
          </a:xfrm>
          <a:prstGeom prst="line">
            <a:avLst/>
          </a:prstGeom>
          <a:ln>
            <a:solidFill>
              <a:srgbClr val="0F0665"/>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3D330EDC-C45C-426C-51CB-D5D8862362C1}"/>
              </a:ext>
            </a:extLst>
          </p:cNvPr>
          <p:cNvSpPr>
            <a:spLocks noGrp="1"/>
          </p:cNvSpPr>
          <p:nvPr>
            <p:ph type="body" sz="quarter" idx="13" hasCustomPrompt="1"/>
          </p:nvPr>
        </p:nvSpPr>
        <p:spPr>
          <a:xfrm>
            <a:off x="298421" y="714669"/>
            <a:ext cx="11441113" cy="381000"/>
          </a:xfrm>
          <a:prstGeom prst="rect">
            <a:avLst/>
          </a:prstGeom>
        </p:spPr>
        <p:txBody>
          <a:bodyPr anchor="ctr">
            <a:noAutofit/>
          </a:bodyPr>
          <a:lstStyle>
            <a:lvl1pPr marL="0" indent="0">
              <a:buNone/>
              <a:defRPr sz="1800" i="1">
                <a:solidFill>
                  <a:schemeClr val="bg2"/>
                </a:solidFill>
                <a:latin typeface="+mn-lt"/>
              </a:defRPr>
            </a:lvl1pPr>
            <a:lvl2pPr marL="457200" indent="0">
              <a:buNone/>
              <a:defRPr/>
            </a:lvl2pPr>
          </a:lstStyle>
          <a:p>
            <a:pPr lvl="0"/>
            <a:r>
              <a:rPr lang="en-US"/>
              <a:t>Insert slide 1 sentence here!</a:t>
            </a:r>
          </a:p>
        </p:txBody>
      </p:sp>
      <p:sp>
        <p:nvSpPr>
          <p:cNvPr id="7" name="Text Placeholder 4">
            <a:extLst>
              <a:ext uri="{FF2B5EF4-FFF2-40B4-BE49-F238E27FC236}">
                <a16:creationId xmlns:a16="http://schemas.microsoft.com/office/drawing/2014/main" id="{BA3E32EE-A9EA-B6CD-653B-8CFC67DC026C}"/>
              </a:ext>
            </a:extLst>
          </p:cNvPr>
          <p:cNvSpPr>
            <a:spLocks noGrp="1"/>
          </p:cNvSpPr>
          <p:nvPr>
            <p:ph type="body" sz="quarter" idx="14" hasCustomPrompt="1"/>
          </p:nvPr>
        </p:nvSpPr>
        <p:spPr>
          <a:xfrm>
            <a:off x="1317171" y="6396310"/>
            <a:ext cx="7172974" cy="354807"/>
          </a:xfrm>
        </p:spPr>
        <p:txBody>
          <a:bodyPr/>
          <a:lstStyle>
            <a:lvl1pPr>
              <a:buFont typeface="+mj-lt"/>
              <a:buAutoNum type="arabicPeriod"/>
              <a:defRPr sz="1000"/>
            </a:lvl1pPr>
          </a:lstStyle>
          <a:p>
            <a:pPr lvl="0"/>
            <a:r>
              <a:rPr lang="en-GB" sz="1000"/>
              <a:t>Insert footnote here</a:t>
            </a:r>
            <a:endParaRPr lang="en-GB"/>
          </a:p>
        </p:txBody>
      </p:sp>
      <p:sp>
        <p:nvSpPr>
          <p:cNvPr id="9" name="Rectangle 8">
            <a:extLst>
              <a:ext uri="{FF2B5EF4-FFF2-40B4-BE49-F238E27FC236}">
                <a16:creationId xmlns:a16="http://schemas.microsoft.com/office/drawing/2014/main" id="{42ACB70C-7C57-A086-01B4-75C826A8638D}"/>
              </a:ext>
            </a:extLst>
          </p:cNvPr>
          <p:cNvSpPr/>
          <p:nvPr userDrawn="1"/>
        </p:nvSpPr>
        <p:spPr>
          <a:xfrm>
            <a:off x="-1089212" y="294298"/>
            <a:ext cx="618565" cy="647560"/>
          </a:xfrm>
          <a:prstGeom prst="rect">
            <a:avLst/>
          </a:prstGeom>
          <a:solidFill>
            <a:srgbClr val="3D54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25DB3A1-AA49-B982-07C5-D90CE0AC3A62}"/>
              </a:ext>
            </a:extLst>
          </p:cNvPr>
          <p:cNvSpPr/>
          <p:nvPr userDrawn="1"/>
        </p:nvSpPr>
        <p:spPr>
          <a:xfrm>
            <a:off x="-1089212" y="1000263"/>
            <a:ext cx="618565" cy="647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8A5FD8F-AE48-944F-6F8F-50E413AF2C9B}"/>
              </a:ext>
            </a:extLst>
          </p:cNvPr>
          <p:cNvSpPr/>
          <p:nvPr userDrawn="1"/>
        </p:nvSpPr>
        <p:spPr>
          <a:xfrm>
            <a:off x="-1089212" y="1706228"/>
            <a:ext cx="618565" cy="647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AA74116-01C9-2FF0-AA9B-5CDD8F3B8947}"/>
              </a:ext>
            </a:extLst>
          </p:cNvPr>
          <p:cNvSpPr/>
          <p:nvPr userDrawn="1"/>
        </p:nvSpPr>
        <p:spPr>
          <a:xfrm>
            <a:off x="-1089212" y="2412193"/>
            <a:ext cx="618565" cy="647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8EB554E-B037-4E76-63C3-62F870A0D3E9}"/>
              </a:ext>
            </a:extLst>
          </p:cNvPr>
          <p:cNvSpPr/>
          <p:nvPr userDrawn="1"/>
        </p:nvSpPr>
        <p:spPr>
          <a:xfrm>
            <a:off x="-1089212" y="3118158"/>
            <a:ext cx="618565" cy="647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FCCCED0-53A9-0A9C-038F-9D25518F7BB3}"/>
              </a:ext>
            </a:extLst>
          </p:cNvPr>
          <p:cNvSpPr/>
          <p:nvPr userDrawn="1"/>
        </p:nvSpPr>
        <p:spPr>
          <a:xfrm>
            <a:off x="-1089212" y="3824123"/>
            <a:ext cx="618565" cy="647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A3C80FC-BA06-E251-8157-3DE5AF754D83}"/>
              </a:ext>
            </a:extLst>
          </p:cNvPr>
          <p:cNvSpPr/>
          <p:nvPr userDrawn="1"/>
        </p:nvSpPr>
        <p:spPr>
          <a:xfrm>
            <a:off x="-1089212" y="4530088"/>
            <a:ext cx="618565" cy="6475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FC1C206-C1B8-86AB-A65C-53504D6A8434}"/>
              </a:ext>
            </a:extLst>
          </p:cNvPr>
          <p:cNvSpPr/>
          <p:nvPr userDrawn="1"/>
        </p:nvSpPr>
        <p:spPr>
          <a:xfrm>
            <a:off x="8703733" y="6333067"/>
            <a:ext cx="3488267" cy="524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Tree>
    <p:extLst>
      <p:ext uri="{BB962C8B-B14F-4D97-AF65-F5344CB8AC3E}">
        <p14:creationId xmlns:p14="http://schemas.microsoft.com/office/powerpoint/2010/main" val="63338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E335-4CAE-8289-3343-418F4068578A}"/>
              </a:ext>
            </a:extLst>
          </p:cNvPr>
          <p:cNvSpPr>
            <a:spLocks noGrp="1"/>
          </p:cNvSpPr>
          <p:nvPr>
            <p:ph type="title" hasCustomPrompt="1"/>
          </p:nvPr>
        </p:nvSpPr>
        <p:spPr>
          <a:xfrm>
            <a:off x="298422" y="294298"/>
            <a:ext cx="11441076" cy="420371"/>
          </a:xfrm>
          <a:prstGeom prst="rect">
            <a:avLst/>
          </a:prstGeom>
        </p:spPr>
        <p:txBody>
          <a:bodyPr anchor="t">
            <a:noAutofit/>
          </a:bodyPr>
          <a:lstStyle>
            <a:lvl1pPr>
              <a:defRPr sz="3600" b="1">
                <a:solidFill>
                  <a:schemeClr val="tx2"/>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D12ADDA-4807-5A9B-3A1C-2C9857C0735C}"/>
              </a:ext>
            </a:extLst>
          </p:cNvPr>
          <p:cNvSpPr>
            <a:spLocks noGrp="1"/>
          </p:cNvSpPr>
          <p:nvPr>
            <p:ph idx="1"/>
          </p:nvPr>
        </p:nvSpPr>
        <p:spPr>
          <a:xfrm>
            <a:off x="298421" y="1155993"/>
            <a:ext cx="11441077" cy="4797677"/>
          </a:xfrm>
          <a:prstGeom prst="rect">
            <a:avLst/>
          </a:prstGeom>
        </p:spPr>
        <p:txBody>
          <a:bodyPr>
            <a:normAutofit/>
          </a:bodyPr>
          <a:lstStyle>
            <a:lvl1pPr>
              <a:defRPr sz="1800">
                <a:latin typeface="+mn-lt"/>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3C546D97-EAED-4A81-0013-251EA9094846}"/>
              </a:ext>
            </a:extLst>
          </p:cNvPr>
          <p:cNvCxnSpPr>
            <a:cxnSpLocks/>
          </p:cNvCxnSpPr>
          <p:nvPr userDrawn="1"/>
        </p:nvCxnSpPr>
        <p:spPr>
          <a:xfrm>
            <a:off x="452501" y="6219531"/>
            <a:ext cx="11286999" cy="0"/>
          </a:xfrm>
          <a:prstGeom prst="line">
            <a:avLst/>
          </a:prstGeom>
          <a:ln>
            <a:solidFill>
              <a:srgbClr val="0F0665"/>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3D330EDC-C45C-426C-51CB-D5D8862362C1}"/>
              </a:ext>
            </a:extLst>
          </p:cNvPr>
          <p:cNvSpPr>
            <a:spLocks noGrp="1"/>
          </p:cNvSpPr>
          <p:nvPr>
            <p:ph type="body" sz="quarter" idx="13" hasCustomPrompt="1"/>
          </p:nvPr>
        </p:nvSpPr>
        <p:spPr>
          <a:xfrm>
            <a:off x="298421" y="714669"/>
            <a:ext cx="11441113" cy="381000"/>
          </a:xfrm>
          <a:prstGeom prst="rect">
            <a:avLst/>
          </a:prstGeom>
        </p:spPr>
        <p:txBody>
          <a:bodyPr anchor="ctr">
            <a:noAutofit/>
          </a:bodyPr>
          <a:lstStyle>
            <a:lvl1pPr marL="0" indent="0">
              <a:buNone/>
              <a:defRPr sz="1800" i="1">
                <a:solidFill>
                  <a:schemeClr val="bg2"/>
                </a:solidFill>
                <a:latin typeface="+mn-lt"/>
              </a:defRPr>
            </a:lvl1pPr>
            <a:lvl2pPr marL="457200" indent="0">
              <a:buNone/>
              <a:defRPr/>
            </a:lvl2pPr>
          </a:lstStyle>
          <a:p>
            <a:pPr lvl="0"/>
            <a:r>
              <a:rPr lang="en-US"/>
              <a:t>Insert slide 1 sentence here!</a:t>
            </a:r>
          </a:p>
        </p:txBody>
      </p:sp>
      <p:sp>
        <p:nvSpPr>
          <p:cNvPr id="7" name="Text Placeholder 4">
            <a:extLst>
              <a:ext uri="{FF2B5EF4-FFF2-40B4-BE49-F238E27FC236}">
                <a16:creationId xmlns:a16="http://schemas.microsoft.com/office/drawing/2014/main" id="{BA3E32EE-A9EA-B6CD-653B-8CFC67DC026C}"/>
              </a:ext>
            </a:extLst>
          </p:cNvPr>
          <p:cNvSpPr>
            <a:spLocks noGrp="1"/>
          </p:cNvSpPr>
          <p:nvPr>
            <p:ph type="body" sz="quarter" idx="14" hasCustomPrompt="1"/>
          </p:nvPr>
        </p:nvSpPr>
        <p:spPr>
          <a:xfrm>
            <a:off x="1317171" y="6396310"/>
            <a:ext cx="7172974" cy="354807"/>
          </a:xfrm>
        </p:spPr>
        <p:txBody>
          <a:bodyPr/>
          <a:lstStyle>
            <a:lvl1pPr>
              <a:buFont typeface="+mj-lt"/>
              <a:buAutoNum type="arabicPeriod"/>
              <a:defRPr sz="1000"/>
            </a:lvl1pPr>
          </a:lstStyle>
          <a:p>
            <a:pPr lvl="0"/>
            <a:r>
              <a:rPr lang="en-GB" sz="1000"/>
              <a:t>Insert footnote here</a:t>
            </a:r>
            <a:endParaRPr lang="en-GB"/>
          </a:p>
        </p:txBody>
      </p:sp>
      <p:sp>
        <p:nvSpPr>
          <p:cNvPr id="9" name="Rectangle 8">
            <a:extLst>
              <a:ext uri="{FF2B5EF4-FFF2-40B4-BE49-F238E27FC236}">
                <a16:creationId xmlns:a16="http://schemas.microsoft.com/office/drawing/2014/main" id="{42ACB70C-7C57-A086-01B4-75C826A8638D}"/>
              </a:ext>
            </a:extLst>
          </p:cNvPr>
          <p:cNvSpPr/>
          <p:nvPr userDrawn="1"/>
        </p:nvSpPr>
        <p:spPr>
          <a:xfrm>
            <a:off x="-1089212" y="294298"/>
            <a:ext cx="618565" cy="647560"/>
          </a:xfrm>
          <a:prstGeom prst="rect">
            <a:avLst/>
          </a:prstGeom>
          <a:solidFill>
            <a:srgbClr val="3D54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25DB3A1-AA49-B982-07C5-D90CE0AC3A62}"/>
              </a:ext>
            </a:extLst>
          </p:cNvPr>
          <p:cNvSpPr/>
          <p:nvPr userDrawn="1"/>
        </p:nvSpPr>
        <p:spPr>
          <a:xfrm>
            <a:off x="-1089212" y="1000263"/>
            <a:ext cx="618565" cy="647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8A5FD8F-AE48-944F-6F8F-50E413AF2C9B}"/>
              </a:ext>
            </a:extLst>
          </p:cNvPr>
          <p:cNvSpPr/>
          <p:nvPr userDrawn="1"/>
        </p:nvSpPr>
        <p:spPr>
          <a:xfrm>
            <a:off x="-1089212" y="1706228"/>
            <a:ext cx="618565" cy="647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AA74116-01C9-2FF0-AA9B-5CDD8F3B8947}"/>
              </a:ext>
            </a:extLst>
          </p:cNvPr>
          <p:cNvSpPr/>
          <p:nvPr userDrawn="1"/>
        </p:nvSpPr>
        <p:spPr>
          <a:xfrm>
            <a:off x="-1089212" y="2412193"/>
            <a:ext cx="618565" cy="647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8EB554E-B037-4E76-63C3-62F870A0D3E9}"/>
              </a:ext>
            </a:extLst>
          </p:cNvPr>
          <p:cNvSpPr/>
          <p:nvPr userDrawn="1"/>
        </p:nvSpPr>
        <p:spPr>
          <a:xfrm>
            <a:off x="-1089212" y="3118158"/>
            <a:ext cx="618565" cy="647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FCCCED0-53A9-0A9C-038F-9D25518F7BB3}"/>
              </a:ext>
            </a:extLst>
          </p:cNvPr>
          <p:cNvSpPr/>
          <p:nvPr userDrawn="1"/>
        </p:nvSpPr>
        <p:spPr>
          <a:xfrm>
            <a:off x="-1089212" y="3824123"/>
            <a:ext cx="618565" cy="647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A3C80FC-BA06-E251-8157-3DE5AF754D83}"/>
              </a:ext>
            </a:extLst>
          </p:cNvPr>
          <p:cNvSpPr/>
          <p:nvPr userDrawn="1"/>
        </p:nvSpPr>
        <p:spPr>
          <a:xfrm>
            <a:off x="-1089212" y="4530088"/>
            <a:ext cx="618565" cy="6475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FC1C206-C1B8-86AB-A65C-53504D6A8434}"/>
              </a:ext>
            </a:extLst>
          </p:cNvPr>
          <p:cNvSpPr/>
          <p:nvPr userDrawn="1"/>
        </p:nvSpPr>
        <p:spPr>
          <a:xfrm>
            <a:off x="8703733" y="6333067"/>
            <a:ext cx="3488267" cy="524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Tree>
    <p:extLst>
      <p:ext uri="{BB962C8B-B14F-4D97-AF65-F5344CB8AC3E}">
        <p14:creationId xmlns:p14="http://schemas.microsoft.com/office/powerpoint/2010/main" val="393283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3FE230CA-36CB-80D8-CBF6-1E8FA243D3EB}"/>
              </a:ext>
            </a:extLst>
          </p:cNvPr>
          <p:cNvSpPr>
            <a:spLocks noGrp="1"/>
          </p:cNvSpPr>
          <p:nvPr>
            <p:ph type="body" sz="quarter" idx="10"/>
          </p:nvPr>
        </p:nvSpPr>
        <p:spPr>
          <a:xfrm>
            <a:off x="2789073" y="3048766"/>
            <a:ext cx="8947150" cy="896938"/>
          </a:xfrm>
          <a:prstGeom prst="rect">
            <a:avLst/>
          </a:prstGeom>
        </p:spPr>
        <p:txBody>
          <a:bodyPr anchor="ctr"/>
          <a:lstStyle>
            <a:lvl1pPr marL="0" indent="0" algn="l">
              <a:lnSpc>
                <a:spcPct val="100000"/>
              </a:lnSpc>
              <a:buNone/>
              <a:defRPr sz="3200">
                <a:latin typeface="+mn-lt"/>
              </a:defRPr>
            </a:lvl1pPr>
            <a:lvl2pPr marL="228588" indent="0" algn="ctr">
              <a:buNone/>
              <a:defRPr/>
            </a:lvl2pPr>
            <a:lvl3pPr algn="ctr">
              <a:defRPr/>
            </a:lvl3pPr>
            <a:lvl4pPr algn="ctr">
              <a:defRPr/>
            </a:lvl4pPr>
            <a:lvl5pPr algn="ctr">
              <a:defRPr/>
            </a:lvl5pPr>
          </a:lstStyle>
          <a:p>
            <a:pPr lvl="0"/>
            <a:r>
              <a:rPr lang="en-US"/>
              <a:t>Click to edit Master text styles</a:t>
            </a:r>
          </a:p>
        </p:txBody>
      </p:sp>
      <p:sp>
        <p:nvSpPr>
          <p:cNvPr id="5" name="Title 1">
            <a:extLst>
              <a:ext uri="{FF2B5EF4-FFF2-40B4-BE49-F238E27FC236}">
                <a16:creationId xmlns:a16="http://schemas.microsoft.com/office/drawing/2014/main" id="{6C62EE2A-A91D-0877-4A0E-0B43D74F8C82}"/>
              </a:ext>
            </a:extLst>
          </p:cNvPr>
          <p:cNvSpPr>
            <a:spLocks noGrp="1"/>
          </p:cNvSpPr>
          <p:nvPr>
            <p:ph type="ctrTitle" hasCustomPrompt="1"/>
          </p:nvPr>
        </p:nvSpPr>
        <p:spPr>
          <a:xfrm>
            <a:off x="2789611" y="2069666"/>
            <a:ext cx="8946073" cy="871250"/>
          </a:xfrm>
          <a:prstGeom prst="rect">
            <a:avLst/>
          </a:prstGeom>
        </p:spPr>
        <p:txBody>
          <a:bodyPr anchor="ctr">
            <a:noAutofit/>
          </a:bodyPr>
          <a:lstStyle>
            <a:lvl1pPr algn="l">
              <a:lnSpc>
                <a:spcPts val="5443"/>
              </a:lnSpc>
              <a:defRPr sz="4000" b="1" i="0" cap="none" spc="91" baseline="0">
                <a:solidFill>
                  <a:schemeClr val="tx1"/>
                </a:solidFill>
                <a:latin typeface="+mj-lt"/>
                <a:ea typeface="Calibri" panose="020F0502020204030204" pitchFamily="34" charset="0"/>
                <a:cs typeface="Calibri" panose="020F0502020204030204"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91DA4C84-5FD7-D713-08B9-7808C3563EB1}"/>
              </a:ext>
            </a:extLst>
          </p:cNvPr>
          <p:cNvSpPr/>
          <p:nvPr userDrawn="1"/>
        </p:nvSpPr>
        <p:spPr>
          <a:xfrm>
            <a:off x="8703733" y="6333067"/>
            <a:ext cx="3488267" cy="524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Tree>
    <p:extLst>
      <p:ext uri="{BB962C8B-B14F-4D97-AF65-F5344CB8AC3E}">
        <p14:creationId xmlns:p14="http://schemas.microsoft.com/office/powerpoint/2010/main" val="368865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8DB6-7D34-75F0-7490-D546DA5843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CF5266-84FD-AFF6-5C6C-7797570D68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37953A-E4CA-C07A-DA99-E519DFCC9236}"/>
              </a:ext>
            </a:extLst>
          </p:cNvPr>
          <p:cNvSpPr>
            <a:spLocks noGrp="1"/>
          </p:cNvSpPr>
          <p:nvPr>
            <p:ph type="dt" sz="half" idx="10"/>
          </p:nvPr>
        </p:nvSpPr>
        <p:spPr>
          <a:xfrm>
            <a:off x="381000" y="6516687"/>
            <a:ext cx="2743200" cy="365125"/>
          </a:xfrm>
        </p:spPr>
        <p:txBody>
          <a:bodyPr/>
          <a:lstStyle>
            <a:lvl1pPr>
              <a:defRPr b="1"/>
            </a:lvl1pPr>
          </a:lstStyle>
          <a:p>
            <a:endParaRPr lang="en-GB" dirty="0"/>
          </a:p>
        </p:txBody>
      </p:sp>
      <p:sp>
        <p:nvSpPr>
          <p:cNvPr id="5" name="Footer Placeholder 4">
            <a:extLst>
              <a:ext uri="{FF2B5EF4-FFF2-40B4-BE49-F238E27FC236}">
                <a16:creationId xmlns:a16="http://schemas.microsoft.com/office/drawing/2014/main" id="{F1B8E067-6AB9-7599-472D-37946399F009}"/>
              </a:ext>
            </a:extLst>
          </p:cNvPr>
          <p:cNvSpPr>
            <a:spLocks noGrp="1"/>
          </p:cNvSpPr>
          <p:nvPr>
            <p:ph type="ftr" sz="quarter" idx="11"/>
          </p:nvPr>
        </p:nvSpPr>
        <p:spPr>
          <a:xfrm>
            <a:off x="4038600" y="6538912"/>
            <a:ext cx="4114800" cy="365125"/>
          </a:xfrm>
        </p:spPr>
        <p:txBody>
          <a:bodyPr/>
          <a:lstStyle>
            <a:lvl1pPr>
              <a:defRPr b="1"/>
            </a:lvl1pPr>
          </a:lstStyle>
          <a:p>
            <a:endParaRPr lang="en-GB" dirty="0"/>
          </a:p>
        </p:txBody>
      </p:sp>
      <p:sp>
        <p:nvSpPr>
          <p:cNvPr id="6" name="Slide Number Placeholder 5">
            <a:extLst>
              <a:ext uri="{FF2B5EF4-FFF2-40B4-BE49-F238E27FC236}">
                <a16:creationId xmlns:a16="http://schemas.microsoft.com/office/drawing/2014/main" id="{DD27CE77-9EE8-49FC-4F02-DCE6F5F0608B}"/>
              </a:ext>
            </a:extLst>
          </p:cNvPr>
          <p:cNvSpPr>
            <a:spLocks noGrp="1"/>
          </p:cNvSpPr>
          <p:nvPr>
            <p:ph type="sldNum" sz="quarter" idx="12"/>
          </p:nvPr>
        </p:nvSpPr>
        <p:spPr>
          <a:xfrm>
            <a:off x="9067800" y="6538911"/>
            <a:ext cx="2743200" cy="365125"/>
          </a:xfrm>
        </p:spPr>
        <p:txBody>
          <a:bodyPr/>
          <a:lstStyle>
            <a:lvl1pPr>
              <a:defRPr b="1"/>
            </a:lvl1pPr>
          </a:lstStyle>
          <a:p>
            <a:fld id="{AE707AE6-0A78-4FDF-B5BA-F5E619218336}" type="slidenum">
              <a:rPr lang="en-GB" smtClean="0"/>
              <a:pPr/>
              <a:t>‹#›</a:t>
            </a:fld>
            <a:endParaRPr lang="en-GB" dirty="0"/>
          </a:p>
        </p:txBody>
      </p:sp>
    </p:spTree>
    <p:extLst>
      <p:ext uri="{BB962C8B-B14F-4D97-AF65-F5344CB8AC3E}">
        <p14:creationId xmlns:p14="http://schemas.microsoft.com/office/powerpoint/2010/main" val="95403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73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0F29-A5F0-093F-86DF-2B6163B48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1DB4EB-2021-4CDE-B61A-81BC6153E9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E412E7-7129-0A50-F082-56D83BBA91C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DAF74EB-DFC5-9282-0732-9A3637B21E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38BA3-4034-3677-EBE8-AE9B85284556}"/>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12383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FA5F-4D59-55A3-D046-961D0F7EE3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DDEFFB-15E2-B059-33CF-D65C22935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A04097-133B-BBD9-45AA-9ADCAF04D64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AF1624C-5E63-0A87-BB40-6FC3A79120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462137-6748-923B-DB0C-0DE0DC23FAB0}"/>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183769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1E4C-6706-3CCB-C3B4-F37ED3B5B8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50D96D-F4B6-830F-19A4-93B25E2F5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24D676-EE3F-78D4-1A56-F21F9D40875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9F451EE-1BA5-C9F8-D027-07114608EB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DE818-5E08-288A-16D7-F1CCDEFC2843}"/>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388040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025D-0775-8DEA-8C12-B171924F4E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73F22-DDAF-7D17-8AF7-C44CC72FB9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AC504F-21A3-D7BD-7E87-E2636F52A1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C7F7F8-A55B-2A78-DCB3-AB36316005B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33886FF-45B1-FD35-D8A4-F4FA88BDD9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FEC4C4-6B27-894B-C001-57695E587D5F}"/>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379174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615" y="447422"/>
            <a:ext cx="11206984" cy="653171"/>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92615" y="1353256"/>
            <a:ext cx="11206984"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Graphical user interface, application&#10;&#10;Description automatically generated">
            <a:extLst>
              <a:ext uri="{FF2B5EF4-FFF2-40B4-BE49-F238E27FC236}">
                <a16:creationId xmlns:a16="http://schemas.microsoft.com/office/drawing/2014/main" id="{BBE97DA8-C8F1-E9A7-C307-46CBCCFA383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765741" y="6308860"/>
            <a:ext cx="3372158" cy="532446"/>
          </a:xfrm>
          <a:prstGeom prst="rect">
            <a:avLst/>
          </a:prstGeom>
        </p:spPr>
      </p:pic>
      <p:pic>
        <p:nvPicPr>
          <p:cNvPr id="5" name="Picture 4" descr="A picture containing timeline&#10;&#10;Description automatically generated">
            <a:extLst>
              <a:ext uri="{FF2B5EF4-FFF2-40B4-BE49-F238E27FC236}">
                <a16:creationId xmlns:a16="http://schemas.microsoft.com/office/drawing/2014/main" id="{0DF7364C-511A-71E9-1FED-70CED9BA0267}"/>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4101" y="6404674"/>
            <a:ext cx="1106236" cy="340819"/>
          </a:xfrm>
          <a:prstGeom prst="rect">
            <a:avLst/>
          </a:prstGeom>
        </p:spPr>
      </p:pic>
      <p:pic>
        <p:nvPicPr>
          <p:cNvPr id="6" name="Picture 5">
            <a:extLst>
              <a:ext uri="{FF2B5EF4-FFF2-40B4-BE49-F238E27FC236}">
                <a16:creationId xmlns:a16="http://schemas.microsoft.com/office/drawing/2014/main" id="{67AF7289-7F36-1B3A-8EF7-B3CB235E3F38}"/>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9832"/>
            <a:ext cx="12190730" cy="89028"/>
          </a:xfrm>
          <a:prstGeom prst="rect">
            <a:avLst/>
          </a:prstGeom>
        </p:spPr>
      </p:pic>
    </p:spTree>
    <p:extLst>
      <p:ext uri="{BB962C8B-B14F-4D97-AF65-F5344CB8AC3E}">
        <p14:creationId xmlns:p14="http://schemas.microsoft.com/office/powerpoint/2010/main" val="3363227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9" r:id="rId4"/>
    <p:sldLayoutId id="2147483681" r:id="rId5"/>
  </p:sldLayoutIdLst>
  <p:hf sldNum="0" hdr="0" ftr="0" dt="0"/>
  <p:txStyles>
    <p:titleStyle>
      <a:lvl1pPr algn="l" defTabSz="914406" rtl="0" eaLnBrk="1" latinLnBrk="0" hangingPunct="1">
        <a:lnSpc>
          <a:spcPct val="90000"/>
        </a:lnSpc>
        <a:spcBef>
          <a:spcPct val="0"/>
        </a:spcBef>
        <a:buNone/>
        <a:defRPr lang="en-US" sz="2200" b="1" i="0" kern="1200" cap="none" baseline="0" dirty="0">
          <a:solidFill>
            <a:schemeClr val="tx2"/>
          </a:solidFill>
          <a:latin typeface="Aptos" panose="020B0004020202020204" pitchFamily="34" charset="0"/>
          <a:ea typeface="Calibri" panose="020F0502020204030204" pitchFamily="34" charset="0"/>
          <a:cs typeface="Calibri" panose="020F0502020204030204" pitchFamily="34" charset="0"/>
        </a:defRPr>
      </a:lvl1pPr>
    </p:titleStyle>
    <p:bodyStyle>
      <a:lvl1pPr marL="228614" indent="-228614" algn="l" defTabSz="914406" rtl="0" eaLnBrk="1" latinLnBrk="0" hangingPunct="1">
        <a:lnSpc>
          <a:spcPct val="100000"/>
        </a:lnSpc>
        <a:spcBef>
          <a:spcPts val="0"/>
        </a:spcBef>
        <a:buFont typeface="Arial" charset="0"/>
        <a:buChar char="•"/>
        <a:defRPr sz="1800" b="0" i="0"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vl2pPr marL="457190" indent="-228602" algn="l" defTabSz="914406" rtl="0" eaLnBrk="1" latinLnBrk="0" hangingPunct="1">
        <a:lnSpc>
          <a:spcPct val="100000"/>
        </a:lnSpc>
        <a:spcBef>
          <a:spcPts val="0"/>
        </a:spcBef>
        <a:buFont typeface="Arial" panose="020B0604020202020204" pitchFamily="34" charset="0"/>
        <a:buChar char="•"/>
        <a:defRPr sz="1600" b="0" i="0" kern="1200">
          <a:solidFill>
            <a:schemeClr val="tx1"/>
          </a:solidFill>
          <a:latin typeface="Aptos" panose="020B0004020202020204" pitchFamily="34" charset="0"/>
          <a:ea typeface="Calibri" panose="020F0502020204030204" pitchFamily="34" charset="0"/>
          <a:cs typeface="Calibri" panose="020F0502020204030204" pitchFamily="34" charset="0"/>
        </a:defRPr>
      </a:lvl2pPr>
      <a:lvl3pPr marL="685779" indent="-228602" algn="l" defTabSz="914406" rtl="0" eaLnBrk="1" latinLnBrk="0" hangingPunct="1">
        <a:lnSpc>
          <a:spcPct val="100000"/>
        </a:lnSpc>
        <a:spcBef>
          <a:spcPts val="0"/>
        </a:spcBef>
        <a:buFont typeface="Arial" panose="020B0604020202020204" pitchFamily="34" charset="0"/>
        <a:buChar char="•"/>
        <a:defRPr sz="1400" b="0" i="0" kern="1200">
          <a:solidFill>
            <a:schemeClr val="tx1"/>
          </a:solidFill>
          <a:latin typeface="Aptos" panose="020B0004020202020204" pitchFamily="34" charset="0"/>
          <a:ea typeface="Calibri" panose="020F0502020204030204" pitchFamily="34" charset="0"/>
          <a:cs typeface="Calibri" panose="020F0502020204030204" pitchFamily="34" charset="0"/>
        </a:defRPr>
      </a:lvl3pPr>
      <a:lvl4pPr marL="914367" indent="-228602" algn="l" defTabSz="914406" rtl="0" eaLnBrk="1" latinLnBrk="0" hangingPunct="1">
        <a:lnSpc>
          <a:spcPct val="100000"/>
        </a:lnSpc>
        <a:spcBef>
          <a:spcPts val="0"/>
        </a:spcBef>
        <a:buFont typeface="Arial" panose="020B0604020202020204" pitchFamily="34" charset="0"/>
        <a:buChar char="•"/>
        <a:defRPr sz="1200" b="0" i="0" kern="1200">
          <a:solidFill>
            <a:schemeClr val="tx1"/>
          </a:solidFill>
          <a:latin typeface="Aptos" panose="020B0004020202020204" pitchFamily="34" charset="0"/>
          <a:ea typeface="Calibri" panose="020F0502020204030204" pitchFamily="34" charset="0"/>
          <a:cs typeface="Calibri" panose="020F0502020204030204" pitchFamily="34" charset="0"/>
        </a:defRPr>
      </a:lvl4pPr>
      <a:lvl5pPr marL="1142956" indent="-228602" algn="l" defTabSz="914406" rtl="0" eaLnBrk="1" latinLnBrk="0" hangingPunct="1">
        <a:lnSpc>
          <a:spcPct val="100000"/>
        </a:lnSpc>
        <a:spcBef>
          <a:spcPts val="0"/>
        </a:spcBef>
        <a:buFont typeface="Arial" panose="020B0604020202020204" pitchFamily="34" charset="0"/>
        <a:buChar char="•"/>
        <a:defRPr sz="1200" b="0" i="0" kern="1200">
          <a:solidFill>
            <a:schemeClr val="tx1"/>
          </a:solidFill>
          <a:latin typeface="Aptos" panose="020B0004020202020204" pitchFamily="34" charset="0"/>
          <a:ea typeface="Calibri" panose="020F0502020204030204" pitchFamily="34" charset="0"/>
          <a:cs typeface="Calibri" panose="020F050202020403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43937-6EB8-838E-E00E-39D30D5EE0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867387-4B03-14A4-6F73-7713C6694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9D0A90-B384-A118-A39B-BBC7352DC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E8DCA27-96EF-0CB2-8B95-C4731C178D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27EBFF-59A4-59FC-75E4-98D850FAF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A9CE4-CB45-4403-9348-1D3F8C22255F}" type="slidenum">
              <a:rPr lang="en-GB" smtClean="0"/>
              <a:t>‹#›</a:t>
            </a:fld>
            <a:endParaRPr lang="en-GB"/>
          </a:p>
        </p:txBody>
      </p:sp>
    </p:spTree>
    <p:extLst>
      <p:ext uri="{BB962C8B-B14F-4D97-AF65-F5344CB8AC3E}">
        <p14:creationId xmlns:p14="http://schemas.microsoft.com/office/powerpoint/2010/main" val="133504831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arnallfarrar.com/wp-content/uploads/2025/07/250701_10YP_snapshot-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arnallfarrar.com/wp-content/uploads/2025/07/250701_10YP_snapshot-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gbr01.safelinks.protection.outlook.com/?url=https%3A%2F%2Fwww.hsj.co.uk%2Fpolicy-and-regulation%2Fgovernment-warned-against-10-year-plan-restructure%2F7039493.article&amp;data=05%7C02%7Cnicki.doherty1%40nhs.net%7C6851c04cd45e435084af08ddadae539f%7C37c354b285b047f5b22207b48d774ee3%7C0%7C0%7C638857686750923887%7CUnknown%7CTWFpbGZsb3d8eyJFbXB0eU1hcGkiOnRydWUsIlYiOiIwLjAuMDAwMCIsIlAiOiJXaW4zMiIsIkFOIjoiTWFpbCIsIldUIjoyfQ%3D%3D%7C0%7C%7C%7C&amp;sdata=hazAslg9ZhWGApAh6vU6Ua1xhRTrkGCWYFgQRs%2F9k%2FU%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youtu.be/xVIedZKih8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470F2-F95E-3B51-B909-30249CCDFFF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99AB7D8-F8CC-43C1-10AA-498864120D5B}"/>
              </a:ext>
            </a:extLst>
          </p:cNvPr>
          <p:cNvSpPr>
            <a:spLocks noGrp="1"/>
          </p:cNvSpPr>
          <p:nvPr>
            <p:ph type="body" sz="quarter" idx="10"/>
          </p:nvPr>
        </p:nvSpPr>
        <p:spPr>
          <a:xfrm>
            <a:off x="2788534" y="3787637"/>
            <a:ext cx="8947150" cy="896938"/>
          </a:xfrm>
        </p:spPr>
        <p:txBody>
          <a:bodyPr/>
          <a:lstStyle/>
          <a:p>
            <a:endParaRPr lang="en-GB" sz="2400" dirty="0"/>
          </a:p>
          <a:p>
            <a:endParaRPr lang="en-GB" sz="2400" dirty="0"/>
          </a:p>
          <a:p>
            <a:r>
              <a:rPr lang="en-GB" sz="2400" dirty="0"/>
              <a:t>Acknowledging the work over at least 5 years from partners across the Joined-Up Care Derbyshire (JUCD) system</a:t>
            </a:r>
          </a:p>
        </p:txBody>
      </p:sp>
      <p:sp>
        <p:nvSpPr>
          <p:cNvPr id="2" name="Title 1">
            <a:extLst>
              <a:ext uri="{FF2B5EF4-FFF2-40B4-BE49-F238E27FC236}">
                <a16:creationId xmlns:a16="http://schemas.microsoft.com/office/drawing/2014/main" id="{40AE1630-B991-FCF1-1524-561FDAF10770}"/>
              </a:ext>
            </a:extLst>
          </p:cNvPr>
          <p:cNvSpPr>
            <a:spLocks noGrp="1"/>
          </p:cNvSpPr>
          <p:nvPr>
            <p:ph type="ctrTitle"/>
          </p:nvPr>
        </p:nvSpPr>
        <p:spPr/>
        <p:txBody>
          <a:bodyPr/>
          <a:lstStyle/>
          <a:p>
            <a:r>
              <a:rPr lang="en-US" dirty="0"/>
              <a:t>The Neighbourhood Health Model</a:t>
            </a:r>
            <a:endParaRPr lang="en-GB" dirty="0"/>
          </a:p>
        </p:txBody>
      </p:sp>
      <p:sp>
        <p:nvSpPr>
          <p:cNvPr id="10" name="Rectangle 9">
            <a:extLst>
              <a:ext uri="{FF2B5EF4-FFF2-40B4-BE49-F238E27FC236}">
                <a16:creationId xmlns:a16="http://schemas.microsoft.com/office/drawing/2014/main" id="{3193FFB4-36FE-22BA-483F-601E0721E231}"/>
              </a:ext>
            </a:extLst>
          </p:cNvPr>
          <p:cNvSpPr/>
          <p:nvPr/>
        </p:nvSpPr>
        <p:spPr>
          <a:xfrm>
            <a:off x="1498599" y="1975236"/>
            <a:ext cx="364067" cy="769459"/>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1" name="Rectangle 10">
            <a:extLst>
              <a:ext uri="{FF2B5EF4-FFF2-40B4-BE49-F238E27FC236}">
                <a16:creationId xmlns:a16="http://schemas.microsoft.com/office/drawing/2014/main" id="{7BCE5098-9FE2-5650-C7AD-DBF9FC7C0CEC}"/>
              </a:ext>
            </a:extLst>
          </p:cNvPr>
          <p:cNvSpPr/>
          <p:nvPr/>
        </p:nvSpPr>
        <p:spPr>
          <a:xfrm>
            <a:off x="1498599" y="3044084"/>
            <a:ext cx="364067" cy="769459"/>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2" name="Rectangle 11">
            <a:extLst>
              <a:ext uri="{FF2B5EF4-FFF2-40B4-BE49-F238E27FC236}">
                <a16:creationId xmlns:a16="http://schemas.microsoft.com/office/drawing/2014/main" id="{942B06E4-D4A6-DF2E-A3B7-884B42596293}"/>
              </a:ext>
            </a:extLst>
          </p:cNvPr>
          <p:cNvSpPr/>
          <p:nvPr/>
        </p:nvSpPr>
        <p:spPr>
          <a:xfrm>
            <a:off x="1498599" y="4684575"/>
            <a:ext cx="364067" cy="769459"/>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3" name="Rectangle 12">
            <a:extLst>
              <a:ext uri="{FF2B5EF4-FFF2-40B4-BE49-F238E27FC236}">
                <a16:creationId xmlns:a16="http://schemas.microsoft.com/office/drawing/2014/main" id="{A0804E26-C3A3-D4DE-5C72-888B5D39AB88}"/>
              </a:ext>
            </a:extLst>
          </p:cNvPr>
          <p:cNvSpPr/>
          <p:nvPr/>
        </p:nvSpPr>
        <p:spPr>
          <a:xfrm>
            <a:off x="1498599" y="599283"/>
            <a:ext cx="364067" cy="583289"/>
          </a:xfrm>
          <a:prstGeom prst="rect">
            <a:avLst/>
          </a:prstGeom>
          <a:solidFill>
            <a:srgbClr val="0DAD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4" name="Rectangle 13">
            <a:extLst>
              <a:ext uri="{FF2B5EF4-FFF2-40B4-BE49-F238E27FC236}">
                <a16:creationId xmlns:a16="http://schemas.microsoft.com/office/drawing/2014/main" id="{873D9580-005A-4F0E-8488-5E344F9DA581}"/>
              </a:ext>
            </a:extLst>
          </p:cNvPr>
          <p:cNvSpPr/>
          <p:nvPr/>
        </p:nvSpPr>
        <p:spPr>
          <a:xfrm>
            <a:off x="1498599" y="1182163"/>
            <a:ext cx="364067" cy="583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5" name="Rectangle 14">
            <a:extLst>
              <a:ext uri="{FF2B5EF4-FFF2-40B4-BE49-F238E27FC236}">
                <a16:creationId xmlns:a16="http://schemas.microsoft.com/office/drawing/2014/main" id="{250A8021-FFDB-661A-637B-C59B92349390}"/>
              </a:ext>
            </a:extLst>
          </p:cNvPr>
          <p:cNvSpPr/>
          <p:nvPr/>
        </p:nvSpPr>
        <p:spPr>
          <a:xfrm>
            <a:off x="1498599" y="4109543"/>
            <a:ext cx="364067" cy="583289"/>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6" name="Rectangle 15">
            <a:extLst>
              <a:ext uri="{FF2B5EF4-FFF2-40B4-BE49-F238E27FC236}">
                <a16:creationId xmlns:a16="http://schemas.microsoft.com/office/drawing/2014/main" id="{8152EE0A-5B63-3C26-2AAE-E732C78B1AC8}"/>
              </a:ext>
            </a:extLst>
          </p:cNvPr>
          <p:cNvSpPr/>
          <p:nvPr/>
        </p:nvSpPr>
        <p:spPr>
          <a:xfrm>
            <a:off x="1498599" y="5453625"/>
            <a:ext cx="364067" cy="583289"/>
          </a:xfrm>
          <a:prstGeom prst="rect">
            <a:avLst/>
          </a:prstGeom>
          <a:solidFill>
            <a:srgbClr val="0DAD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Tree>
    <p:extLst>
      <p:ext uri="{BB962C8B-B14F-4D97-AF65-F5344CB8AC3E}">
        <p14:creationId xmlns:p14="http://schemas.microsoft.com/office/powerpoint/2010/main" val="89122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6A68-8FC4-949E-DF4C-BE17AAB6284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BB57E53-4A06-6627-94EC-C02171CB6603}"/>
              </a:ext>
            </a:extLst>
          </p:cNvPr>
          <p:cNvSpPr/>
          <p:nvPr/>
        </p:nvSpPr>
        <p:spPr>
          <a:xfrm>
            <a:off x="0" y="-32658"/>
            <a:ext cx="3575957" cy="62701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8" name="Title 1">
            <a:extLst>
              <a:ext uri="{FF2B5EF4-FFF2-40B4-BE49-F238E27FC236}">
                <a16:creationId xmlns:a16="http://schemas.microsoft.com/office/drawing/2014/main" id="{492B3AB0-58AA-9E19-A342-63A7B244B7FB}"/>
              </a:ext>
            </a:extLst>
          </p:cNvPr>
          <p:cNvSpPr txBox="1">
            <a:spLocks/>
          </p:cNvSpPr>
          <p:nvPr/>
        </p:nvSpPr>
        <p:spPr>
          <a:xfrm>
            <a:off x="411480" y="991443"/>
            <a:ext cx="4443154" cy="10878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3400" b="1"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C9E239D9-2149-0BD4-7438-E10DE0CEE66D}"/>
              </a:ext>
            </a:extLst>
          </p:cNvPr>
          <p:cNvSpPr txBox="1"/>
          <p:nvPr/>
        </p:nvSpPr>
        <p:spPr>
          <a:xfrm>
            <a:off x="249437" y="1887285"/>
            <a:ext cx="2967292" cy="4223497"/>
          </a:xfrm>
          <a:prstGeom prst="rect">
            <a:avLst/>
          </a:prstGeom>
        </p:spPr>
        <p:txBody>
          <a:bodyPr vert="horz" lIns="91440" tIns="45720" rIns="91440" bIns="45720" rtlCol="0">
            <a:normAutofit/>
          </a:bodyPr>
          <a:lstStyle/>
          <a:p>
            <a:pPr marL="285750" indent="-228600">
              <a:lnSpc>
                <a:spcPct val="90000"/>
              </a:lnSpc>
              <a:spcBef>
                <a:spcPts val="600"/>
              </a:spcBef>
              <a:spcAft>
                <a:spcPts val="600"/>
              </a:spcAft>
              <a:buFont typeface="Arial" panose="020B0604020202020204" pitchFamily="34" charset="0"/>
              <a:buChar char="•"/>
            </a:pPr>
            <a:r>
              <a:rPr lang="en-US" sz="1700" dirty="0">
                <a:solidFill>
                  <a:schemeClr val="bg1"/>
                </a:solidFill>
              </a:rPr>
              <a:t>We will recognise existing</a:t>
            </a:r>
            <a:r>
              <a:rPr lang="en-US" sz="1700" dirty="0"/>
              <a:t> </a:t>
            </a:r>
            <a:r>
              <a:rPr lang="en-US" sz="1700" b="1" dirty="0">
                <a:solidFill>
                  <a:schemeClr val="tx2">
                    <a:lumMod val="75000"/>
                  </a:schemeClr>
                </a:solidFill>
              </a:rPr>
              <a:t>structures that work</a:t>
            </a:r>
          </a:p>
          <a:p>
            <a:pPr marL="285750" indent="-228600">
              <a:lnSpc>
                <a:spcPct val="90000"/>
              </a:lnSpc>
              <a:spcBef>
                <a:spcPts val="600"/>
              </a:spcBef>
              <a:spcAft>
                <a:spcPts val="600"/>
              </a:spcAft>
              <a:buFont typeface="Arial" panose="020B0604020202020204" pitchFamily="34" charset="0"/>
              <a:buChar char="•"/>
            </a:pPr>
            <a:r>
              <a:rPr lang="en-US" sz="1700" dirty="0">
                <a:solidFill>
                  <a:schemeClr val="bg1"/>
                </a:solidFill>
              </a:rPr>
              <a:t>We will bring together the strong foundations of </a:t>
            </a:r>
            <a:r>
              <a:rPr lang="en-US" sz="1700" b="1" dirty="0">
                <a:solidFill>
                  <a:schemeClr val="tx2">
                    <a:lumMod val="75000"/>
                  </a:schemeClr>
                </a:solidFill>
              </a:rPr>
              <a:t>Local Place Alliances and PCNs</a:t>
            </a:r>
          </a:p>
          <a:p>
            <a:pPr marL="285750" indent="-228600">
              <a:lnSpc>
                <a:spcPct val="90000"/>
              </a:lnSpc>
              <a:spcBef>
                <a:spcPts val="600"/>
              </a:spcBef>
              <a:spcAft>
                <a:spcPts val="600"/>
              </a:spcAft>
              <a:buFont typeface="Arial" panose="020B0604020202020204" pitchFamily="34" charset="0"/>
              <a:buChar char="•"/>
            </a:pPr>
            <a:r>
              <a:rPr lang="en-US" sz="1700" dirty="0">
                <a:solidFill>
                  <a:schemeClr val="bg1"/>
                </a:solidFill>
              </a:rPr>
              <a:t>We will recognise </a:t>
            </a:r>
            <a:r>
              <a:rPr lang="en-US" sz="1700" b="1" dirty="0">
                <a:solidFill>
                  <a:schemeClr val="tx2">
                    <a:lumMod val="75000"/>
                  </a:schemeClr>
                </a:solidFill>
              </a:rPr>
              <a:t>natural communities</a:t>
            </a:r>
          </a:p>
          <a:p>
            <a:pPr marL="285750" indent="-228600">
              <a:lnSpc>
                <a:spcPct val="90000"/>
              </a:lnSpc>
              <a:spcBef>
                <a:spcPts val="600"/>
              </a:spcBef>
              <a:spcAft>
                <a:spcPts val="600"/>
              </a:spcAft>
              <a:buFont typeface="Arial" panose="020B0604020202020204" pitchFamily="34" charset="0"/>
              <a:buChar char="•"/>
            </a:pPr>
            <a:r>
              <a:rPr lang="en-US" sz="1700" dirty="0">
                <a:solidFill>
                  <a:schemeClr val="bg1"/>
                </a:solidFill>
              </a:rPr>
              <a:t>We will recognise the </a:t>
            </a:r>
            <a:r>
              <a:rPr lang="en-US" sz="1700" b="1" dirty="0">
                <a:solidFill>
                  <a:schemeClr val="tx2">
                    <a:lumMod val="75000"/>
                  </a:schemeClr>
                </a:solidFill>
              </a:rPr>
              <a:t>current Local Authority boundaries</a:t>
            </a:r>
            <a:r>
              <a:rPr lang="en-US" sz="1700" dirty="0">
                <a:solidFill>
                  <a:schemeClr val="bg1"/>
                </a:solidFill>
              </a:rPr>
              <a:t>, that are understood by our people and populations</a:t>
            </a:r>
          </a:p>
          <a:p>
            <a:pPr indent="-228600">
              <a:lnSpc>
                <a:spcPct val="90000"/>
              </a:lnSpc>
              <a:spcBef>
                <a:spcPts val="600"/>
              </a:spcBef>
              <a:spcAft>
                <a:spcPts val="600"/>
              </a:spcAft>
              <a:buFont typeface="Arial" panose="020B0604020202020204" pitchFamily="34" charset="0"/>
              <a:buChar char="•"/>
            </a:pPr>
            <a:endParaRPr lang="en-US" b="1" dirty="0"/>
          </a:p>
        </p:txBody>
      </p:sp>
      <p:sp>
        <p:nvSpPr>
          <p:cNvPr id="5" name="Title 4">
            <a:extLst>
              <a:ext uri="{FF2B5EF4-FFF2-40B4-BE49-F238E27FC236}">
                <a16:creationId xmlns:a16="http://schemas.microsoft.com/office/drawing/2014/main" id="{2E97944B-7722-0E67-63C1-60E05C0FF98A}"/>
              </a:ext>
            </a:extLst>
          </p:cNvPr>
          <p:cNvSpPr>
            <a:spLocks noGrp="1"/>
          </p:cNvSpPr>
          <p:nvPr>
            <p:ph type="title"/>
          </p:nvPr>
        </p:nvSpPr>
        <p:spPr>
          <a:xfrm>
            <a:off x="543350" y="333337"/>
            <a:ext cx="3276295" cy="420371"/>
          </a:xfrm>
        </p:spPr>
        <p:txBody>
          <a:bodyPr/>
          <a:lstStyle/>
          <a:p>
            <a:pPr>
              <a:lnSpc>
                <a:spcPct val="100000"/>
              </a:lnSpc>
            </a:pPr>
            <a:r>
              <a:rPr lang="en-GB" sz="2800" dirty="0">
                <a:solidFill>
                  <a:schemeClr val="bg1"/>
                </a:solidFill>
              </a:rPr>
              <a:t>Working Framework: Principles</a:t>
            </a:r>
          </a:p>
        </p:txBody>
      </p:sp>
      <p:grpSp>
        <p:nvGrpSpPr>
          <p:cNvPr id="4" name="Group 3">
            <a:extLst>
              <a:ext uri="{FF2B5EF4-FFF2-40B4-BE49-F238E27FC236}">
                <a16:creationId xmlns:a16="http://schemas.microsoft.com/office/drawing/2014/main" id="{7B4626F8-DA97-6C91-EEBB-DF26E42535F6}"/>
              </a:ext>
            </a:extLst>
          </p:cNvPr>
          <p:cNvGrpSpPr/>
          <p:nvPr/>
        </p:nvGrpSpPr>
        <p:grpSpPr>
          <a:xfrm>
            <a:off x="4131128" y="1445621"/>
            <a:ext cx="7726713" cy="3754953"/>
            <a:chOff x="3531713" y="1657892"/>
            <a:chExt cx="8422024" cy="3754953"/>
          </a:xfrm>
        </p:grpSpPr>
        <p:pic>
          <p:nvPicPr>
            <p:cNvPr id="2" name="Picture 1">
              <a:extLst>
                <a:ext uri="{FF2B5EF4-FFF2-40B4-BE49-F238E27FC236}">
                  <a16:creationId xmlns:a16="http://schemas.microsoft.com/office/drawing/2014/main" id="{0E95611A-FC2C-1447-CE5C-603DEC340D75}"/>
                </a:ext>
              </a:extLst>
            </p:cNvPr>
            <p:cNvPicPr>
              <a:picLocks noChangeAspect="1"/>
            </p:cNvPicPr>
            <p:nvPr/>
          </p:nvPicPr>
          <p:blipFill>
            <a:blip r:embed="rId3"/>
            <a:srcRect t="18188"/>
            <a:stretch/>
          </p:blipFill>
          <p:spPr>
            <a:xfrm>
              <a:off x="3531713" y="2099556"/>
              <a:ext cx="8232479" cy="3313289"/>
            </a:xfrm>
            <a:prstGeom prst="rect">
              <a:avLst/>
            </a:prstGeom>
            <a:ln>
              <a:noFill/>
            </a:ln>
            <a:effectLst>
              <a:outerShdw blurRad="292100" dist="139700" dir="2700000" algn="tl" rotWithShape="0">
                <a:srgbClr val="333333">
                  <a:alpha val="65000"/>
                </a:srgbClr>
              </a:outerShdw>
            </a:effectLst>
          </p:spPr>
        </p:pic>
        <p:sp>
          <p:nvSpPr>
            <p:cNvPr id="3" name="Title 3">
              <a:extLst>
                <a:ext uri="{FF2B5EF4-FFF2-40B4-BE49-F238E27FC236}">
                  <a16:creationId xmlns:a16="http://schemas.microsoft.com/office/drawing/2014/main" id="{5FECC054-742F-DCF7-F494-42A0078955DF}"/>
                </a:ext>
              </a:extLst>
            </p:cNvPr>
            <p:cNvSpPr txBox="1">
              <a:spLocks/>
            </p:cNvSpPr>
            <p:nvPr/>
          </p:nvSpPr>
          <p:spPr>
            <a:xfrm>
              <a:off x="5044179" y="1657892"/>
              <a:ext cx="6909558" cy="420371"/>
            </a:xfrm>
            <a:prstGeom prst="rect">
              <a:avLst/>
            </a:prstGeom>
          </p:spPr>
          <p:txBody>
            <a:bodyPr vert="horz" lIns="0" tIns="0" rIns="0" bIns="0" rtlCol="0" anchor="t">
              <a:noAutofit/>
            </a:bodyPr>
            <a:lstStyle>
              <a:lvl1pPr algn="l" defTabSz="914406" rtl="0" eaLnBrk="1" latinLnBrk="0" hangingPunct="1">
                <a:lnSpc>
                  <a:spcPct val="90000"/>
                </a:lnSpc>
                <a:spcBef>
                  <a:spcPct val="0"/>
                </a:spcBef>
                <a:buNone/>
                <a:defRPr lang="en-US" sz="3600" b="1" i="0" kern="1200" cap="none" baseline="0">
                  <a:solidFill>
                    <a:schemeClr val="tx2"/>
                  </a:solidFill>
                  <a:latin typeface="+mn-lt"/>
                  <a:ea typeface="Calibri" panose="020F0502020204030204" pitchFamily="34" charset="0"/>
                  <a:cs typeface="Calibri" panose="020F0502020204030204" pitchFamily="34" charset="0"/>
                </a:defRPr>
              </a:lvl1pPr>
            </a:lstStyle>
            <a:p>
              <a:r>
                <a:rPr lang="en-GB" sz="3200" dirty="0"/>
                <a:t>Integrated Care Model</a:t>
              </a:r>
            </a:p>
          </p:txBody>
        </p:sp>
      </p:grpSp>
    </p:spTree>
    <p:extLst>
      <p:ext uri="{BB962C8B-B14F-4D97-AF65-F5344CB8AC3E}">
        <p14:creationId xmlns:p14="http://schemas.microsoft.com/office/powerpoint/2010/main" val="365045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derbyshire and its numbers&#10;&#10;Description automatically generated with medium confidence">
            <a:extLst>
              <a:ext uri="{FF2B5EF4-FFF2-40B4-BE49-F238E27FC236}">
                <a16:creationId xmlns:a16="http://schemas.microsoft.com/office/drawing/2014/main" id="{D3F439C4-B906-F0DB-0AC6-A3363558F41F}"/>
              </a:ext>
            </a:extLst>
          </p:cNvPr>
          <p:cNvPicPr>
            <a:picLocks noChangeAspect="1"/>
          </p:cNvPicPr>
          <p:nvPr/>
        </p:nvPicPr>
        <p:blipFill rotWithShape="1">
          <a:blip r:embed="rId3">
            <a:extLst>
              <a:ext uri="{28A0092B-C50C-407E-A947-70E740481C1C}">
                <a14:useLocalDpi xmlns:a14="http://schemas.microsoft.com/office/drawing/2010/main" val="0"/>
              </a:ext>
            </a:extLst>
          </a:blip>
          <a:srcRect t="5464"/>
          <a:stretch/>
        </p:blipFill>
        <p:spPr>
          <a:xfrm>
            <a:off x="254127" y="0"/>
            <a:ext cx="2692982" cy="4525959"/>
          </a:xfrm>
          <a:prstGeom prst="rect">
            <a:avLst/>
          </a:prstGeom>
        </p:spPr>
      </p:pic>
      <p:pic>
        <p:nvPicPr>
          <p:cNvPr id="13" name="Picture 12" descr="A diagram of a financial position&#10;&#10;Description automatically generated">
            <a:extLst>
              <a:ext uri="{FF2B5EF4-FFF2-40B4-BE49-F238E27FC236}">
                <a16:creationId xmlns:a16="http://schemas.microsoft.com/office/drawing/2014/main" id="{6D727A4C-5C85-CE3D-41E9-E2AFF43AD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14" y="4090844"/>
            <a:ext cx="3619592" cy="2529745"/>
          </a:xfrm>
          <a:prstGeom prst="rect">
            <a:avLst/>
          </a:prstGeom>
        </p:spPr>
      </p:pic>
      <p:pic>
        <p:nvPicPr>
          <p:cNvPr id="11" name="Picture 10" descr="A map of the united states&#10;&#10;Description automatically generated">
            <a:extLst>
              <a:ext uri="{FF2B5EF4-FFF2-40B4-BE49-F238E27FC236}">
                <a16:creationId xmlns:a16="http://schemas.microsoft.com/office/drawing/2014/main" id="{1BC9356D-5C6E-EF43-911E-CAB8C48A1F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5906" y="1568322"/>
            <a:ext cx="4121335" cy="4871181"/>
          </a:xfrm>
          <a:prstGeom prst="rect">
            <a:avLst/>
          </a:prstGeom>
        </p:spPr>
      </p:pic>
      <p:pic>
        <p:nvPicPr>
          <p:cNvPr id="17" name="Picture 16" descr="A close-up of a chart&#10;&#10;Description automatically generated">
            <a:extLst>
              <a:ext uri="{FF2B5EF4-FFF2-40B4-BE49-F238E27FC236}">
                <a16:creationId xmlns:a16="http://schemas.microsoft.com/office/drawing/2014/main" id="{D8AC9C71-668F-26C5-4B3D-E3500964B2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8418" y="1734961"/>
            <a:ext cx="3907268" cy="4646635"/>
          </a:xfrm>
          <a:prstGeom prst="rect">
            <a:avLst/>
          </a:prstGeom>
        </p:spPr>
      </p:pic>
      <p:pic>
        <p:nvPicPr>
          <p:cNvPr id="3" name="Picture 2" descr="A blue pin with black text&#10;&#10;Description automatically generated">
            <a:extLst>
              <a:ext uri="{FF2B5EF4-FFF2-40B4-BE49-F238E27FC236}">
                <a16:creationId xmlns:a16="http://schemas.microsoft.com/office/drawing/2014/main" id="{699E6C0F-60AF-81B7-7AAA-5AB5636F8C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485" y="128777"/>
            <a:ext cx="5508172" cy="1526505"/>
          </a:xfrm>
          <a:prstGeom prst="rect">
            <a:avLst/>
          </a:prstGeom>
        </p:spPr>
      </p:pic>
      <p:sp>
        <p:nvSpPr>
          <p:cNvPr id="2" name="Rectangle 1">
            <a:extLst>
              <a:ext uri="{FF2B5EF4-FFF2-40B4-BE49-F238E27FC236}">
                <a16:creationId xmlns:a16="http://schemas.microsoft.com/office/drawing/2014/main" id="{3FAB42D6-AFAC-7C9B-D84A-CDA1843DA631}"/>
              </a:ext>
            </a:extLst>
          </p:cNvPr>
          <p:cNvSpPr/>
          <p:nvPr/>
        </p:nvSpPr>
        <p:spPr>
          <a:xfrm>
            <a:off x="6248400" y="2079171"/>
            <a:ext cx="1480457" cy="2219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0000"/>
                </a:solidFill>
              </a:rPr>
              <a:t>Neighbourhoods</a:t>
            </a:r>
          </a:p>
        </p:txBody>
      </p:sp>
      <p:cxnSp>
        <p:nvCxnSpPr>
          <p:cNvPr id="5" name="Straight Connector 4">
            <a:extLst>
              <a:ext uri="{FF2B5EF4-FFF2-40B4-BE49-F238E27FC236}">
                <a16:creationId xmlns:a16="http://schemas.microsoft.com/office/drawing/2014/main" id="{BF51B7C8-0811-CAB0-CF66-7C5C64B2DEE6}"/>
              </a:ext>
            </a:extLst>
          </p:cNvPr>
          <p:cNvCxnSpPr>
            <a:cxnSpLocks/>
          </p:cNvCxnSpPr>
          <p:nvPr/>
        </p:nvCxnSpPr>
        <p:spPr>
          <a:xfrm flipH="1">
            <a:off x="6248400" y="2024744"/>
            <a:ext cx="1240971"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3E23CA65-4F2F-EA04-AF58-A14A10D20E62}"/>
              </a:ext>
            </a:extLst>
          </p:cNvPr>
          <p:cNvSpPr/>
          <p:nvPr/>
        </p:nvSpPr>
        <p:spPr>
          <a:xfrm>
            <a:off x="9840688" y="1230088"/>
            <a:ext cx="1915886" cy="3156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rgbClr val="FF0000"/>
                </a:solidFill>
              </a:rPr>
              <a:t>/Integrated Neighbourhood Teams</a:t>
            </a:r>
          </a:p>
        </p:txBody>
      </p:sp>
    </p:spTree>
    <p:extLst>
      <p:ext uri="{BB962C8B-B14F-4D97-AF65-F5344CB8AC3E}">
        <p14:creationId xmlns:p14="http://schemas.microsoft.com/office/powerpoint/2010/main" val="159000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492BC5A-BC18-21B4-72B1-6B1BC85723B4}"/>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5E381776-77F2-DF29-2B4D-F39D7FCE1369}"/>
              </a:ext>
            </a:extLst>
          </p:cNvPr>
          <p:cNvPicPr>
            <a:picLocks noChangeAspect="1"/>
          </p:cNvPicPr>
          <p:nvPr/>
        </p:nvPicPr>
        <p:blipFill>
          <a:blip r:embed="rId3"/>
          <a:stretch>
            <a:fillRect/>
          </a:stretch>
        </p:blipFill>
        <p:spPr>
          <a:xfrm>
            <a:off x="9024733" y="1465088"/>
            <a:ext cx="1086678" cy="1251743"/>
          </a:xfrm>
          <a:prstGeom prst="rect">
            <a:avLst/>
          </a:prstGeom>
        </p:spPr>
      </p:pic>
      <p:pic>
        <p:nvPicPr>
          <p:cNvPr id="13" name="Picture 12">
            <a:extLst>
              <a:ext uri="{FF2B5EF4-FFF2-40B4-BE49-F238E27FC236}">
                <a16:creationId xmlns:a16="http://schemas.microsoft.com/office/drawing/2014/main" id="{05090131-BA38-2040-4012-89A7C7B477BF}"/>
              </a:ext>
            </a:extLst>
          </p:cNvPr>
          <p:cNvPicPr>
            <a:picLocks noChangeAspect="1"/>
          </p:cNvPicPr>
          <p:nvPr/>
        </p:nvPicPr>
        <p:blipFill>
          <a:blip r:embed="rId4"/>
          <a:stretch>
            <a:fillRect/>
          </a:stretch>
        </p:blipFill>
        <p:spPr>
          <a:xfrm>
            <a:off x="4932707" y="1663868"/>
            <a:ext cx="2021785" cy="1014413"/>
          </a:xfrm>
          <a:prstGeom prst="rect">
            <a:avLst/>
          </a:prstGeom>
        </p:spPr>
      </p:pic>
      <p:pic>
        <p:nvPicPr>
          <p:cNvPr id="4" name="Picture 3">
            <a:extLst>
              <a:ext uri="{FF2B5EF4-FFF2-40B4-BE49-F238E27FC236}">
                <a16:creationId xmlns:a16="http://schemas.microsoft.com/office/drawing/2014/main" id="{8EA8740F-F1AE-EADF-D17F-996B6588D00A}"/>
              </a:ext>
            </a:extLst>
          </p:cNvPr>
          <p:cNvPicPr>
            <a:picLocks noChangeAspect="1"/>
          </p:cNvPicPr>
          <p:nvPr/>
        </p:nvPicPr>
        <p:blipFill>
          <a:blip r:embed="rId5"/>
          <a:stretch>
            <a:fillRect/>
          </a:stretch>
        </p:blipFill>
        <p:spPr>
          <a:xfrm>
            <a:off x="1651370" y="1584356"/>
            <a:ext cx="1086679" cy="1119086"/>
          </a:xfrm>
          <a:prstGeom prst="rect">
            <a:avLst/>
          </a:prstGeom>
        </p:spPr>
      </p:pic>
      <p:sp>
        <p:nvSpPr>
          <p:cNvPr id="2" name="Title 1">
            <a:extLst>
              <a:ext uri="{FF2B5EF4-FFF2-40B4-BE49-F238E27FC236}">
                <a16:creationId xmlns:a16="http://schemas.microsoft.com/office/drawing/2014/main" id="{5B26BAC8-6648-1BF1-C8CF-279EC002C089}"/>
              </a:ext>
            </a:extLst>
          </p:cNvPr>
          <p:cNvSpPr>
            <a:spLocks noGrp="1"/>
          </p:cNvSpPr>
          <p:nvPr>
            <p:ph type="title"/>
          </p:nvPr>
        </p:nvSpPr>
        <p:spPr>
          <a:xfrm>
            <a:off x="375462" y="672612"/>
            <a:ext cx="11441076" cy="420371"/>
          </a:xfrm>
        </p:spPr>
        <p:txBody>
          <a:bodyPr>
            <a:noAutofit/>
          </a:bodyPr>
          <a:lstStyle/>
          <a:p>
            <a:r>
              <a:rPr lang="en-GB" sz="3200" dirty="0"/>
              <a:t>Simply Put, </a:t>
            </a:r>
            <a:r>
              <a:rPr lang="en-GB" sz="3200" b="1" dirty="0"/>
              <a:t>What Will Be Different?</a:t>
            </a:r>
          </a:p>
        </p:txBody>
      </p:sp>
      <p:sp>
        <p:nvSpPr>
          <p:cNvPr id="3" name="Rectangle: Rounded Corners 2">
            <a:extLst>
              <a:ext uri="{FF2B5EF4-FFF2-40B4-BE49-F238E27FC236}">
                <a16:creationId xmlns:a16="http://schemas.microsoft.com/office/drawing/2014/main" id="{7B519B6F-567A-94BB-3FBE-2F642D4A3F2F}"/>
              </a:ext>
            </a:extLst>
          </p:cNvPr>
          <p:cNvSpPr/>
          <p:nvPr/>
        </p:nvSpPr>
        <p:spPr>
          <a:xfrm>
            <a:off x="675860" y="2557670"/>
            <a:ext cx="3130466" cy="34175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b="1" dirty="0"/>
              <a:t>What’s Changing?</a:t>
            </a:r>
          </a:p>
          <a:p>
            <a:pPr marL="285750" indent="-285750">
              <a:spcBef>
                <a:spcPts val="600"/>
              </a:spcBef>
              <a:spcAft>
                <a:spcPts val="600"/>
              </a:spcAft>
              <a:buFontTx/>
              <a:buChar char="-"/>
            </a:pPr>
            <a:r>
              <a:rPr lang="en-GB" dirty="0"/>
              <a:t>Care is being joined up in local neighbourhoods</a:t>
            </a:r>
          </a:p>
          <a:p>
            <a:pPr marL="285750" indent="-285750">
              <a:spcBef>
                <a:spcPts val="600"/>
              </a:spcBef>
              <a:spcAft>
                <a:spcPts val="600"/>
              </a:spcAft>
              <a:buFontTx/>
              <a:buChar char="-"/>
            </a:pPr>
            <a:r>
              <a:rPr lang="en-GB" dirty="0"/>
              <a:t>Care will be closer to home</a:t>
            </a:r>
          </a:p>
          <a:p>
            <a:pPr marL="285750" indent="-285750">
              <a:spcBef>
                <a:spcPts val="600"/>
              </a:spcBef>
              <a:spcAft>
                <a:spcPts val="600"/>
              </a:spcAft>
              <a:buFontTx/>
              <a:buChar char="-"/>
            </a:pPr>
            <a:r>
              <a:rPr lang="en-GB" dirty="0"/>
              <a:t>Services will work with people around what matters to them</a:t>
            </a:r>
          </a:p>
          <a:p>
            <a:pPr marL="285750" indent="-285750">
              <a:spcBef>
                <a:spcPts val="600"/>
              </a:spcBef>
              <a:spcAft>
                <a:spcPts val="600"/>
              </a:spcAft>
              <a:buFontTx/>
              <a:buChar char="-"/>
            </a:pPr>
            <a:endParaRPr lang="en-GB" dirty="0"/>
          </a:p>
        </p:txBody>
      </p:sp>
      <p:sp>
        <p:nvSpPr>
          <p:cNvPr id="5" name="AutoShape 2" descr="Image result for Change 3D Man Clip Art">
            <a:extLst>
              <a:ext uri="{FF2B5EF4-FFF2-40B4-BE49-F238E27FC236}">
                <a16:creationId xmlns:a16="http://schemas.microsoft.com/office/drawing/2014/main" id="{D42E7530-D8A9-8A2C-2B33-F4AB111909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1AA55245-0C78-BB6E-6187-86E943EE6582}"/>
              </a:ext>
            </a:extLst>
          </p:cNvPr>
          <p:cNvSpPr/>
          <p:nvPr/>
        </p:nvSpPr>
        <p:spPr>
          <a:xfrm>
            <a:off x="4351862" y="2557670"/>
            <a:ext cx="3130466" cy="34175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b="1" dirty="0"/>
              <a:t>What It Means for You</a:t>
            </a:r>
          </a:p>
          <a:p>
            <a:pPr marL="285750" indent="-285750">
              <a:spcBef>
                <a:spcPts val="600"/>
              </a:spcBef>
              <a:spcAft>
                <a:spcPts val="600"/>
              </a:spcAft>
              <a:buFontTx/>
              <a:buChar char="-"/>
            </a:pPr>
            <a:r>
              <a:rPr lang="en-GB" dirty="0"/>
              <a:t>Integrated Working</a:t>
            </a:r>
          </a:p>
          <a:p>
            <a:pPr marL="285750" indent="-285750">
              <a:spcBef>
                <a:spcPts val="600"/>
              </a:spcBef>
              <a:spcAft>
                <a:spcPts val="600"/>
              </a:spcAft>
              <a:buFontTx/>
              <a:buChar char="-"/>
            </a:pPr>
            <a:r>
              <a:rPr lang="en-GB" dirty="0"/>
              <a:t>Stronger Representation</a:t>
            </a:r>
          </a:p>
          <a:p>
            <a:pPr marL="285750" indent="-285750">
              <a:spcBef>
                <a:spcPts val="600"/>
              </a:spcBef>
              <a:spcAft>
                <a:spcPts val="600"/>
              </a:spcAft>
              <a:buFontTx/>
              <a:buChar char="-"/>
            </a:pPr>
            <a:r>
              <a:rPr lang="en-GB" dirty="0"/>
              <a:t>Longer Term Contracts</a:t>
            </a:r>
          </a:p>
          <a:p>
            <a:pPr marL="285750" indent="-285750">
              <a:spcBef>
                <a:spcPts val="600"/>
              </a:spcBef>
              <a:spcAft>
                <a:spcPts val="600"/>
              </a:spcAft>
              <a:buFontTx/>
              <a:buChar char="-"/>
            </a:pPr>
            <a:r>
              <a:rPr lang="en-GB" dirty="0"/>
              <a:t>Neighbourhood Outcomes</a:t>
            </a:r>
          </a:p>
          <a:p>
            <a:pPr marL="285750" indent="-285750">
              <a:spcBef>
                <a:spcPts val="600"/>
              </a:spcBef>
              <a:spcAft>
                <a:spcPts val="600"/>
              </a:spcAft>
              <a:buFontTx/>
              <a:buChar char="-"/>
            </a:pPr>
            <a:r>
              <a:rPr lang="en-GB" dirty="0"/>
              <a:t>A Community Voice</a:t>
            </a:r>
          </a:p>
          <a:p>
            <a:pPr marL="285750" indent="-285750">
              <a:spcBef>
                <a:spcPts val="600"/>
              </a:spcBef>
              <a:spcAft>
                <a:spcPts val="600"/>
              </a:spcAft>
              <a:buFontTx/>
              <a:buChar char="-"/>
            </a:pPr>
            <a:endParaRPr lang="en-GB" dirty="0"/>
          </a:p>
          <a:p>
            <a:pPr marL="285750" indent="-285750">
              <a:buFontTx/>
              <a:buChar char="-"/>
            </a:pPr>
            <a:endParaRPr lang="en-GB" dirty="0"/>
          </a:p>
        </p:txBody>
      </p:sp>
      <p:sp>
        <p:nvSpPr>
          <p:cNvPr id="11" name="Rectangle: Rounded Corners 10">
            <a:extLst>
              <a:ext uri="{FF2B5EF4-FFF2-40B4-BE49-F238E27FC236}">
                <a16:creationId xmlns:a16="http://schemas.microsoft.com/office/drawing/2014/main" id="{F6245348-F764-F343-1FC1-781C4DE88CD7}"/>
              </a:ext>
            </a:extLst>
          </p:cNvPr>
          <p:cNvSpPr/>
          <p:nvPr/>
        </p:nvSpPr>
        <p:spPr>
          <a:xfrm>
            <a:off x="8027864" y="2557670"/>
            <a:ext cx="3130466" cy="34175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b="1" dirty="0"/>
              <a:t>How Can You Get Involved?</a:t>
            </a:r>
          </a:p>
          <a:p>
            <a:pPr algn="ctr"/>
            <a:endParaRPr lang="en-GB" b="1" dirty="0"/>
          </a:p>
          <a:p>
            <a:pPr marL="285750" indent="-285750">
              <a:buFontTx/>
              <a:buChar char="-"/>
            </a:pPr>
            <a:r>
              <a:rPr lang="en-GB" dirty="0"/>
              <a:t>Share your views and experiences with us</a:t>
            </a:r>
          </a:p>
          <a:p>
            <a:pPr marL="285750" indent="-285750">
              <a:buFontTx/>
              <a:buChar char="-"/>
            </a:pPr>
            <a:r>
              <a:rPr lang="en-GB" dirty="0"/>
              <a:t>Connect with your Neighbourhood Alliances</a:t>
            </a:r>
          </a:p>
          <a:p>
            <a:pPr marL="285750" indent="-285750">
              <a:buFontTx/>
              <a:buChar char="-"/>
            </a:pPr>
            <a:r>
              <a:rPr lang="en-GB" dirty="0"/>
              <a:t>Advocate for your communities </a:t>
            </a:r>
          </a:p>
          <a:p>
            <a:pPr marL="285750" indent="-285750">
              <a:buFontTx/>
              <a:buChar char="-"/>
            </a:pPr>
            <a:r>
              <a:rPr lang="en-GB" dirty="0"/>
              <a:t>Share what you learn with your communities</a:t>
            </a:r>
          </a:p>
        </p:txBody>
      </p:sp>
      <p:pic>
        <p:nvPicPr>
          <p:cNvPr id="16" name="Picture 15">
            <a:extLst>
              <a:ext uri="{FF2B5EF4-FFF2-40B4-BE49-F238E27FC236}">
                <a16:creationId xmlns:a16="http://schemas.microsoft.com/office/drawing/2014/main" id="{4124C114-1039-8032-6304-AA026A20DF01}"/>
              </a:ext>
            </a:extLst>
          </p:cNvPr>
          <p:cNvPicPr>
            <a:picLocks noChangeAspect="1"/>
          </p:cNvPicPr>
          <p:nvPr/>
        </p:nvPicPr>
        <p:blipFill>
          <a:blip r:embed="rId6"/>
          <a:stretch>
            <a:fillRect/>
          </a:stretch>
        </p:blipFill>
        <p:spPr>
          <a:xfrm>
            <a:off x="-39776" y="6168823"/>
            <a:ext cx="12231776" cy="689177"/>
          </a:xfrm>
          <a:prstGeom prst="rect">
            <a:avLst/>
          </a:prstGeom>
        </p:spPr>
      </p:pic>
    </p:spTree>
    <p:extLst>
      <p:ext uri="{BB962C8B-B14F-4D97-AF65-F5344CB8AC3E}">
        <p14:creationId xmlns:p14="http://schemas.microsoft.com/office/powerpoint/2010/main" val="207174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FDE8E-5236-1550-4A06-606DF79414C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95FCC64-5514-AF5A-1ED6-1FE70F0C0EA0}"/>
              </a:ext>
            </a:extLst>
          </p:cNvPr>
          <p:cNvSpPr/>
          <p:nvPr/>
        </p:nvSpPr>
        <p:spPr>
          <a:xfrm>
            <a:off x="4237512" y="-103909"/>
            <a:ext cx="7968343" cy="62048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2" name="Title 1">
            <a:extLst>
              <a:ext uri="{FF2B5EF4-FFF2-40B4-BE49-F238E27FC236}">
                <a16:creationId xmlns:a16="http://schemas.microsoft.com/office/drawing/2014/main" id="{2A7132D1-FC0D-9EA1-BF13-CD336A3B2018}"/>
              </a:ext>
            </a:extLst>
          </p:cNvPr>
          <p:cNvSpPr>
            <a:spLocks noGrp="1"/>
          </p:cNvSpPr>
          <p:nvPr>
            <p:ph type="title"/>
          </p:nvPr>
        </p:nvSpPr>
        <p:spPr>
          <a:xfrm>
            <a:off x="273708" y="294298"/>
            <a:ext cx="11441076" cy="420371"/>
          </a:xfrm>
        </p:spPr>
        <p:txBody>
          <a:bodyPr>
            <a:normAutofit fontScale="90000"/>
          </a:bodyPr>
          <a:lstStyle/>
          <a:p>
            <a:r>
              <a:rPr lang="en-GB" b="1" dirty="0"/>
              <a:t>Our Accelerator Appli</a:t>
            </a:r>
            <a:r>
              <a:rPr lang="en-GB" b="1" dirty="0">
                <a:solidFill>
                  <a:schemeClr val="bg1"/>
                </a:solidFill>
              </a:rPr>
              <a:t>cation</a:t>
            </a:r>
          </a:p>
        </p:txBody>
      </p:sp>
      <p:graphicFrame>
        <p:nvGraphicFramePr>
          <p:cNvPr id="6" name="Table 5">
            <a:extLst>
              <a:ext uri="{FF2B5EF4-FFF2-40B4-BE49-F238E27FC236}">
                <a16:creationId xmlns:a16="http://schemas.microsoft.com/office/drawing/2014/main" id="{0B0017A8-CA30-5CF6-24A4-E1D48D8E9812}"/>
              </a:ext>
            </a:extLst>
          </p:cNvPr>
          <p:cNvGraphicFramePr>
            <a:graphicFrameLocks noGrp="1"/>
          </p:cNvGraphicFramePr>
          <p:nvPr/>
        </p:nvGraphicFramePr>
        <p:xfrm>
          <a:off x="4787785" y="992218"/>
          <a:ext cx="6640285" cy="2667000"/>
        </p:xfrm>
        <a:graphic>
          <a:graphicData uri="http://schemas.openxmlformats.org/drawingml/2006/table">
            <a:tbl>
              <a:tblPr firstRow="1" bandRow="1">
                <a:tableStyleId>{5C22544A-7EE6-4342-B048-85BDC9FD1C3A}</a:tableStyleId>
              </a:tblPr>
              <a:tblGrid>
                <a:gridCol w="6640285">
                  <a:extLst>
                    <a:ext uri="{9D8B030D-6E8A-4147-A177-3AD203B41FA5}">
                      <a16:colId xmlns:a16="http://schemas.microsoft.com/office/drawing/2014/main" val="2509697011"/>
                    </a:ext>
                  </a:extLst>
                </a:gridCol>
              </a:tblGrid>
              <a:tr h="370840">
                <a:tc>
                  <a:txBody>
                    <a:bodyPr/>
                    <a:lstStyle/>
                    <a:p>
                      <a:r>
                        <a:rPr lang="en-GB" dirty="0">
                          <a:solidFill>
                            <a:schemeClr val="tx2"/>
                          </a:solidFill>
                        </a:rPr>
                        <a:t>Summary: for Derby and Derbyshire Place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F2F6"/>
                    </a:solidFill>
                  </a:tcPr>
                </a:tc>
                <a:extLst>
                  <a:ext uri="{0D108BD9-81ED-4DB2-BD59-A6C34878D82A}">
                    <a16:rowId xmlns:a16="http://schemas.microsoft.com/office/drawing/2014/main" val="2267061405"/>
                  </a:ext>
                </a:extLst>
              </a:tr>
              <a:tr h="205736">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en-GB" sz="1400" b="1" dirty="0"/>
                        <a:t>FOCUS</a:t>
                      </a:r>
                      <a:r>
                        <a:rPr lang="en-GB" sz="1400" dirty="0"/>
                        <a:t>:  </a:t>
                      </a:r>
                      <a:r>
                        <a:rPr lang="en-GB" sz="1400" b="1" dirty="0">
                          <a:solidFill>
                            <a:schemeClr val="accent1"/>
                          </a:solidFill>
                        </a:rPr>
                        <a:t>bringing together Physical and Mental Health Hubs </a:t>
                      </a:r>
                      <a:r>
                        <a:rPr lang="en-GB" sz="1400" dirty="0"/>
                        <a:t>in our Neighbourhoods, supported by some clear key enablers</a:t>
                      </a:r>
                    </a:p>
                    <a:p>
                      <a:pPr marL="171450" indent="-171450">
                        <a:buFontTx/>
                        <a:buChar char="-"/>
                      </a:pPr>
                      <a:endParaRPr lang="en-GB" sz="800" dirty="0"/>
                    </a:p>
                    <a:p>
                      <a:pPr marL="355600" indent="-171450">
                        <a:spcBef>
                          <a:spcPts val="400"/>
                        </a:spcBef>
                        <a:buFontTx/>
                        <a:buChar char="-"/>
                      </a:pPr>
                      <a:r>
                        <a:rPr lang="en-GB" sz="1400" b="1" dirty="0">
                          <a:solidFill>
                            <a:schemeClr val="accent1"/>
                          </a:solidFill>
                        </a:rPr>
                        <a:t>Prevention and Inequalities </a:t>
                      </a:r>
                      <a:r>
                        <a:rPr lang="en-GB" sz="1400" dirty="0"/>
                        <a:t>are a golden thread</a:t>
                      </a:r>
                    </a:p>
                    <a:p>
                      <a:pPr marL="355600" indent="-171450">
                        <a:spcBef>
                          <a:spcPts val="400"/>
                        </a:spcBef>
                        <a:buFontTx/>
                        <a:buChar char="-"/>
                      </a:pPr>
                      <a:r>
                        <a:rPr lang="en-GB" sz="1400" dirty="0"/>
                        <a:t>We identify as </a:t>
                      </a:r>
                      <a:r>
                        <a:rPr lang="en-GB" sz="1400" b="1" dirty="0">
                          <a:solidFill>
                            <a:schemeClr val="accent1"/>
                          </a:solidFill>
                        </a:rPr>
                        <a:t>one Place,</a:t>
                      </a:r>
                      <a:r>
                        <a:rPr lang="en-GB" sz="1400" dirty="0"/>
                        <a:t> which means </a:t>
                      </a:r>
                      <a:r>
                        <a:rPr lang="en-GB" sz="1400" b="1" dirty="0">
                          <a:solidFill>
                            <a:schemeClr val="accent1"/>
                          </a:solidFill>
                        </a:rPr>
                        <a:t>one application</a:t>
                      </a:r>
                    </a:p>
                    <a:p>
                      <a:pPr marL="355600" indent="-171450">
                        <a:spcBef>
                          <a:spcPts val="400"/>
                        </a:spcBef>
                        <a:buFontTx/>
                        <a:buChar char="-"/>
                      </a:pPr>
                      <a:r>
                        <a:rPr lang="en-GB" sz="1400" dirty="0"/>
                        <a:t>The </a:t>
                      </a:r>
                      <a:r>
                        <a:rPr lang="en-GB" sz="1400" b="1" dirty="0">
                          <a:solidFill>
                            <a:schemeClr val="accent1"/>
                          </a:solidFill>
                        </a:rPr>
                        <a:t>leadership capacity </a:t>
                      </a:r>
                      <a:r>
                        <a:rPr lang="en-GB" sz="1400" dirty="0"/>
                        <a:t>required is confirmed and already operational</a:t>
                      </a:r>
                    </a:p>
                    <a:p>
                      <a:pPr marL="355600" indent="-171450">
                        <a:spcBef>
                          <a:spcPts val="400"/>
                        </a:spcBef>
                        <a:buFontTx/>
                        <a:buChar char="-"/>
                      </a:pPr>
                      <a:r>
                        <a:rPr lang="en-GB" sz="1400" b="1" dirty="0">
                          <a:solidFill>
                            <a:schemeClr val="accent1"/>
                          </a:solidFill>
                        </a:rPr>
                        <a:t>We meet all the requirements </a:t>
                      </a:r>
                      <a:r>
                        <a:rPr lang="en-GB" sz="1400" dirty="0"/>
                        <a:t>provided to us by the National team</a:t>
                      </a:r>
                    </a:p>
                    <a:p>
                      <a:pPr marL="355600" indent="-171450">
                        <a:spcBef>
                          <a:spcPts val="400"/>
                        </a:spcBef>
                        <a:buFontTx/>
                        <a:buChar char="-"/>
                      </a:pPr>
                      <a:r>
                        <a:rPr lang="en-GB" sz="1400" dirty="0"/>
                        <a:t>This includes </a:t>
                      </a:r>
                      <a:r>
                        <a:rPr lang="en-GB" sz="1400" b="1" dirty="0">
                          <a:solidFill>
                            <a:schemeClr val="accent1"/>
                          </a:solidFill>
                        </a:rPr>
                        <a:t>strong evidence of established integrated working </a:t>
                      </a:r>
                      <a:r>
                        <a:rPr lang="en-GB" sz="1400" dirty="0"/>
                        <a:t>(some of which was included in the 10 Year Plan itself)</a:t>
                      </a:r>
                    </a:p>
                    <a:p>
                      <a:pPr marL="171450" indent="-171450">
                        <a:buFontTx/>
                        <a:buChar char="-"/>
                      </a:pPr>
                      <a:endParaRPr lang="en-GB" sz="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extLst>
                  <a:ext uri="{0D108BD9-81ED-4DB2-BD59-A6C34878D82A}">
                    <a16:rowId xmlns:a16="http://schemas.microsoft.com/office/drawing/2014/main" val="2371107241"/>
                  </a:ext>
                </a:extLst>
              </a:tr>
            </a:tbl>
          </a:graphicData>
        </a:graphic>
      </p:graphicFrame>
      <p:graphicFrame>
        <p:nvGraphicFramePr>
          <p:cNvPr id="7" name="Table 6">
            <a:extLst>
              <a:ext uri="{FF2B5EF4-FFF2-40B4-BE49-F238E27FC236}">
                <a16:creationId xmlns:a16="http://schemas.microsoft.com/office/drawing/2014/main" id="{8A48ED3F-AB15-4BAB-2C5F-8C51E37F8925}"/>
              </a:ext>
            </a:extLst>
          </p:cNvPr>
          <p:cNvGraphicFramePr>
            <a:graphicFrameLocks noGrp="1"/>
          </p:cNvGraphicFramePr>
          <p:nvPr/>
        </p:nvGraphicFramePr>
        <p:xfrm>
          <a:off x="4787785" y="3805561"/>
          <a:ext cx="6640285" cy="2067560"/>
        </p:xfrm>
        <a:graphic>
          <a:graphicData uri="http://schemas.openxmlformats.org/drawingml/2006/table">
            <a:tbl>
              <a:tblPr firstRow="1" bandRow="1">
                <a:tableStyleId>{5C22544A-7EE6-4342-B048-85BDC9FD1C3A}</a:tableStyleId>
              </a:tblPr>
              <a:tblGrid>
                <a:gridCol w="6640285">
                  <a:extLst>
                    <a:ext uri="{9D8B030D-6E8A-4147-A177-3AD203B41FA5}">
                      <a16:colId xmlns:a16="http://schemas.microsoft.com/office/drawing/2014/main" val="2509697011"/>
                    </a:ext>
                  </a:extLst>
                </a:gridCol>
              </a:tblGrid>
              <a:tr h="370840">
                <a:tc>
                  <a:txBody>
                    <a:bodyPr/>
                    <a:lstStyle/>
                    <a:p>
                      <a:r>
                        <a:rPr lang="en-GB" dirty="0">
                          <a:solidFill>
                            <a:schemeClr val="tx2"/>
                          </a:solidFill>
                        </a:rPr>
                        <a:t>Feedback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F2F6"/>
                    </a:solidFill>
                  </a:tcPr>
                </a:tc>
                <a:extLst>
                  <a:ext uri="{0D108BD9-81ED-4DB2-BD59-A6C34878D82A}">
                    <a16:rowId xmlns:a16="http://schemas.microsoft.com/office/drawing/2014/main" val="2267061405"/>
                  </a:ext>
                </a:extLst>
              </a:tr>
              <a:tr h="370840">
                <a:tc>
                  <a:txBody>
                    <a:bodyPr/>
                    <a:lstStyle/>
                    <a:p>
                      <a:pPr marL="171450" indent="-171450">
                        <a:spcBef>
                          <a:spcPts val="400"/>
                        </a:spcBef>
                        <a:buFontTx/>
                        <a:buChar char="-"/>
                      </a:pPr>
                      <a:r>
                        <a:rPr lang="en-GB" sz="1400" b="1" dirty="0">
                          <a:solidFill>
                            <a:schemeClr val="accent1"/>
                          </a:solidFill>
                        </a:rPr>
                        <a:t>Two Options: </a:t>
                      </a:r>
                      <a:r>
                        <a:rPr lang="en-GB" sz="1400" b="0" dirty="0">
                          <a:solidFill>
                            <a:schemeClr val="tx1">
                              <a:lumMod val="75000"/>
                              <a:lumOff val="25000"/>
                            </a:schemeClr>
                          </a:solidFill>
                        </a:rPr>
                        <a:t>1) Single Application 2) Two Applications (Derby City and Derby County)</a:t>
                      </a:r>
                    </a:p>
                    <a:p>
                      <a:pPr marL="171450" indent="-171450">
                        <a:spcBef>
                          <a:spcPts val="400"/>
                        </a:spcBef>
                        <a:buFontTx/>
                        <a:buChar char="-"/>
                      </a:pPr>
                      <a:r>
                        <a:rPr lang="en-GB" sz="1400" b="1" dirty="0">
                          <a:solidFill>
                            <a:schemeClr val="accent1"/>
                          </a:solidFill>
                        </a:rPr>
                        <a:t>Option 1 too big for the national programme</a:t>
                      </a:r>
                    </a:p>
                    <a:p>
                      <a:pPr marL="171450" indent="-171450">
                        <a:spcBef>
                          <a:spcPts val="400"/>
                        </a:spcBef>
                        <a:buFontTx/>
                        <a:buChar char="-"/>
                      </a:pPr>
                      <a:r>
                        <a:rPr lang="en-GB" sz="1400" b="1" dirty="0">
                          <a:solidFill>
                            <a:schemeClr val="accent1"/>
                          </a:solidFill>
                        </a:rPr>
                        <a:t>Our commissioned expertise (GGI/Newton) </a:t>
                      </a:r>
                      <a:r>
                        <a:rPr lang="en-GB" sz="1400" b="0" dirty="0">
                          <a:solidFill>
                            <a:schemeClr val="tx1">
                              <a:lumMod val="75000"/>
                              <a:lumOff val="25000"/>
                            </a:schemeClr>
                          </a:solidFill>
                        </a:rPr>
                        <a:t>tells us we are doing the right things</a:t>
                      </a:r>
                    </a:p>
                    <a:p>
                      <a:pPr marL="171450" indent="-171450">
                        <a:spcBef>
                          <a:spcPts val="400"/>
                        </a:spcBef>
                        <a:buFontTx/>
                        <a:buChar char="-"/>
                      </a:pPr>
                      <a:r>
                        <a:rPr lang="en-GB" sz="1400" b="1" dirty="0">
                          <a:solidFill>
                            <a:schemeClr val="accent1"/>
                          </a:solidFill>
                        </a:rPr>
                        <a:t>We can still access: </a:t>
                      </a:r>
                      <a:r>
                        <a:rPr lang="en-GB" sz="1400" b="0" dirty="0">
                          <a:solidFill>
                            <a:schemeClr val="tx1">
                              <a:lumMod val="75000"/>
                              <a:lumOff val="25000"/>
                            </a:schemeClr>
                          </a:solidFill>
                        </a:rPr>
                        <a:t>the national programme support </a:t>
                      </a:r>
                    </a:p>
                    <a:p>
                      <a:pPr marL="171450" indent="-171450">
                        <a:spcBef>
                          <a:spcPts val="400"/>
                        </a:spcBef>
                        <a:buFontTx/>
                        <a:buChar char="-"/>
                      </a:pPr>
                      <a:r>
                        <a:rPr lang="en-GB" sz="1400" b="0" dirty="0">
                          <a:solidFill>
                            <a:schemeClr val="tx1">
                              <a:lumMod val="75000"/>
                              <a:lumOff val="25000"/>
                            </a:schemeClr>
                          </a:solidFill>
                        </a:rPr>
                        <a:t>We will be applying to the </a:t>
                      </a:r>
                      <a:r>
                        <a:rPr lang="en-GB" sz="1400" b="1" dirty="0">
                          <a:solidFill>
                            <a:schemeClr val="accent1"/>
                          </a:solidFill>
                        </a:rPr>
                        <a:t>Newton Neighbourhood Community of Practice</a:t>
                      </a:r>
                      <a:endParaRPr lang="en-GB" sz="1400" b="0" dirty="0">
                        <a:solidFill>
                          <a:schemeClr val="tx1"/>
                        </a:solidFill>
                      </a:endParaRPr>
                    </a:p>
                    <a:p>
                      <a:pPr marL="171450" indent="-171450">
                        <a:buFontTx/>
                        <a:buChar char="-"/>
                      </a:pPr>
                      <a:endParaRPr lang="en-GB" sz="8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extLst>
                  <a:ext uri="{0D108BD9-81ED-4DB2-BD59-A6C34878D82A}">
                    <a16:rowId xmlns:a16="http://schemas.microsoft.com/office/drawing/2014/main" val="2371107241"/>
                  </a:ext>
                </a:extLst>
              </a:tr>
            </a:tbl>
          </a:graphicData>
        </a:graphic>
      </p:graphicFrame>
      <p:pic>
        <p:nvPicPr>
          <p:cNvPr id="9" name="Picture 8">
            <a:extLst>
              <a:ext uri="{FF2B5EF4-FFF2-40B4-BE49-F238E27FC236}">
                <a16:creationId xmlns:a16="http://schemas.microsoft.com/office/drawing/2014/main" id="{669ACBF6-435A-DBFA-1B8D-C56B30515FF6}"/>
              </a:ext>
            </a:extLst>
          </p:cNvPr>
          <p:cNvPicPr>
            <a:picLocks noChangeAspect="1"/>
          </p:cNvPicPr>
          <p:nvPr/>
        </p:nvPicPr>
        <p:blipFill>
          <a:blip r:embed="rId3">
            <a:biLevel thresh="25000"/>
            <a:alphaModFix amt="35000"/>
          </a:blip>
          <a:stretch>
            <a:fillRect/>
          </a:stretch>
        </p:blipFill>
        <p:spPr>
          <a:xfrm>
            <a:off x="426584" y="1867796"/>
            <a:ext cx="3318101" cy="4337061"/>
          </a:xfrm>
          <a:prstGeom prst="rect">
            <a:avLst/>
          </a:prstGeom>
          <a:effectLst>
            <a:softEdge rad="635000"/>
          </a:effectLst>
        </p:spPr>
      </p:pic>
    </p:spTree>
    <p:extLst>
      <p:ext uri="{BB962C8B-B14F-4D97-AF65-F5344CB8AC3E}">
        <p14:creationId xmlns:p14="http://schemas.microsoft.com/office/powerpoint/2010/main" val="311428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D56AE-9C81-4EBC-B795-F05C6B78091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F33D90-75BD-7630-FCE0-D7CFCFA64DBF}"/>
              </a:ext>
            </a:extLst>
          </p:cNvPr>
          <p:cNvPicPr>
            <a:picLocks noChangeAspect="1"/>
          </p:cNvPicPr>
          <p:nvPr/>
        </p:nvPicPr>
        <p:blipFill>
          <a:blip r:embed="rId3">
            <a:biLevel thresh="25000"/>
            <a:alphaModFix amt="35000"/>
          </a:blip>
          <a:stretch>
            <a:fillRect/>
          </a:stretch>
        </p:blipFill>
        <p:spPr>
          <a:xfrm>
            <a:off x="594633" y="56926"/>
            <a:ext cx="3332813" cy="6091003"/>
          </a:xfrm>
          <a:prstGeom prst="rect">
            <a:avLst/>
          </a:prstGeom>
          <a:ln>
            <a:noFill/>
          </a:ln>
          <a:effectLst>
            <a:softEdge rad="63500"/>
          </a:effectLst>
        </p:spPr>
      </p:pic>
      <p:sp>
        <p:nvSpPr>
          <p:cNvPr id="4" name="Rectangle 3">
            <a:extLst>
              <a:ext uri="{FF2B5EF4-FFF2-40B4-BE49-F238E27FC236}">
                <a16:creationId xmlns:a16="http://schemas.microsoft.com/office/drawing/2014/main" id="{79B36CC5-75A3-5F16-7C19-AC939A9DF8B4}"/>
              </a:ext>
            </a:extLst>
          </p:cNvPr>
          <p:cNvSpPr/>
          <p:nvPr/>
        </p:nvSpPr>
        <p:spPr>
          <a:xfrm>
            <a:off x="4223657" y="0"/>
            <a:ext cx="7968343" cy="62048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2" name="Title 1">
            <a:extLst>
              <a:ext uri="{FF2B5EF4-FFF2-40B4-BE49-F238E27FC236}">
                <a16:creationId xmlns:a16="http://schemas.microsoft.com/office/drawing/2014/main" id="{A7812048-45C3-F79C-7D4A-D07F2C873C60}"/>
              </a:ext>
            </a:extLst>
          </p:cNvPr>
          <p:cNvSpPr>
            <a:spLocks noGrp="1"/>
          </p:cNvSpPr>
          <p:nvPr>
            <p:ph type="title"/>
          </p:nvPr>
        </p:nvSpPr>
        <p:spPr/>
        <p:txBody>
          <a:bodyPr>
            <a:normAutofit fontScale="90000"/>
          </a:bodyPr>
          <a:lstStyle/>
          <a:p>
            <a:r>
              <a:rPr lang="en-GB" b="1" dirty="0"/>
              <a:t>Next Steps</a:t>
            </a:r>
          </a:p>
        </p:txBody>
      </p:sp>
      <p:graphicFrame>
        <p:nvGraphicFramePr>
          <p:cNvPr id="6" name="Table 5">
            <a:extLst>
              <a:ext uri="{FF2B5EF4-FFF2-40B4-BE49-F238E27FC236}">
                <a16:creationId xmlns:a16="http://schemas.microsoft.com/office/drawing/2014/main" id="{42C5258E-8A9E-38E4-A16E-DBC3B32A1419}"/>
              </a:ext>
            </a:extLst>
          </p:cNvPr>
          <p:cNvGraphicFramePr>
            <a:graphicFrameLocks noGrp="1"/>
          </p:cNvGraphicFramePr>
          <p:nvPr/>
        </p:nvGraphicFramePr>
        <p:xfrm>
          <a:off x="4688296" y="380798"/>
          <a:ext cx="7051202" cy="1010920"/>
        </p:xfrm>
        <a:graphic>
          <a:graphicData uri="http://schemas.openxmlformats.org/drawingml/2006/table">
            <a:tbl>
              <a:tblPr firstRow="1" bandRow="1">
                <a:effectLst>
                  <a:innerShdw blurRad="63500" dist="50800">
                    <a:prstClr val="black">
                      <a:alpha val="50000"/>
                    </a:prstClr>
                  </a:innerShdw>
                </a:effectLst>
                <a:tableStyleId>{5C22544A-7EE6-4342-B048-85BDC9FD1C3A}</a:tableStyleId>
              </a:tblPr>
              <a:tblGrid>
                <a:gridCol w="920556">
                  <a:extLst>
                    <a:ext uri="{9D8B030D-6E8A-4147-A177-3AD203B41FA5}">
                      <a16:colId xmlns:a16="http://schemas.microsoft.com/office/drawing/2014/main" val="3233048798"/>
                    </a:ext>
                  </a:extLst>
                </a:gridCol>
                <a:gridCol w="6130646">
                  <a:extLst>
                    <a:ext uri="{9D8B030D-6E8A-4147-A177-3AD203B41FA5}">
                      <a16:colId xmlns:a16="http://schemas.microsoft.com/office/drawing/2014/main" val="2509697011"/>
                    </a:ext>
                  </a:extLst>
                </a:gridCol>
              </a:tblGrid>
              <a:tr h="370840">
                <a:tc rowSpan="2">
                  <a:txBody>
                    <a:bodyPr/>
                    <a:lstStyle/>
                    <a:p>
                      <a:pPr algn="ctr"/>
                      <a:r>
                        <a:rPr lang="en-GB" sz="1600" dirty="0">
                          <a:solidFill>
                            <a:schemeClr val="tx2"/>
                          </a:solidFill>
                        </a:rPr>
                        <a:t>Sept - Nov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F2F6"/>
                    </a:solidFill>
                  </a:tcPr>
                </a:tc>
                <a:tc>
                  <a:txBody>
                    <a:bodyPr/>
                    <a:lstStyle/>
                    <a:p>
                      <a:r>
                        <a:rPr lang="en-GB" sz="1600" dirty="0">
                          <a:solidFill>
                            <a:schemeClr val="tx2"/>
                          </a:solidFill>
                        </a:rPr>
                        <a:t>Commissioning Intentions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F2F6"/>
                    </a:solidFill>
                  </a:tcPr>
                </a:tc>
                <a:extLst>
                  <a:ext uri="{0D108BD9-81ED-4DB2-BD59-A6C34878D82A}">
                    <a16:rowId xmlns:a16="http://schemas.microsoft.com/office/drawing/2014/main" val="2267061405"/>
                  </a:ext>
                </a:extLst>
              </a:tr>
              <a:tr h="370840">
                <a:tc vMerge="1">
                  <a:txBody>
                    <a:bodyPr/>
                    <a:lstStyle/>
                    <a:p>
                      <a:endParaRPr lang="en-GB"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tc>
                  <a:txBody>
                    <a:bodyPr/>
                    <a:lstStyle/>
                    <a:p>
                      <a:r>
                        <a:rPr lang="en-GB" sz="1200" dirty="0"/>
                        <a:t>We will develop a clear set of commissioning intentions alongside our Neighbourhood Model that further develop our integrated neighbourhood teams, improving access and experience for Derby and Derbyshire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extLst>
                  <a:ext uri="{0D108BD9-81ED-4DB2-BD59-A6C34878D82A}">
                    <a16:rowId xmlns:a16="http://schemas.microsoft.com/office/drawing/2014/main" val="2371107241"/>
                  </a:ext>
                </a:extLst>
              </a:tr>
            </a:tbl>
          </a:graphicData>
        </a:graphic>
      </p:graphicFrame>
      <p:graphicFrame>
        <p:nvGraphicFramePr>
          <p:cNvPr id="7" name="Table 6">
            <a:extLst>
              <a:ext uri="{FF2B5EF4-FFF2-40B4-BE49-F238E27FC236}">
                <a16:creationId xmlns:a16="http://schemas.microsoft.com/office/drawing/2014/main" id="{46B481A8-5EEB-0FBC-CD4E-BA667C4ED419}"/>
              </a:ext>
            </a:extLst>
          </p:cNvPr>
          <p:cNvGraphicFramePr>
            <a:graphicFrameLocks noGrp="1"/>
          </p:cNvGraphicFramePr>
          <p:nvPr/>
        </p:nvGraphicFramePr>
        <p:xfrm>
          <a:off x="4688296" y="3759627"/>
          <a:ext cx="7051202" cy="1010920"/>
        </p:xfrm>
        <a:graphic>
          <a:graphicData uri="http://schemas.openxmlformats.org/drawingml/2006/table">
            <a:tbl>
              <a:tblPr firstRow="1" bandRow="1">
                <a:effectLst>
                  <a:innerShdw blurRad="63500" dist="50800">
                    <a:prstClr val="black">
                      <a:alpha val="50000"/>
                    </a:prstClr>
                  </a:innerShdw>
                </a:effectLst>
                <a:tableStyleId>{5C22544A-7EE6-4342-B048-85BDC9FD1C3A}</a:tableStyleId>
              </a:tblPr>
              <a:tblGrid>
                <a:gridCol w="905640">
                  <a:extLst>
                    <a:ext uri="{9D8B030D-6E8A-4147-A177-3AD203B41FA5}">
                      <a16:colId xmlns:a16="http://schemas.microsoft.com/office/drawing/2014/main" val="4047003715"/>
                    </a:ext>
                  </a:extLst>
                </a:gridCol>
                <a:gridCol w="6145562">
                  <a:extLst>
                    <a:ext uri="{9D8B030D-6E8A-4147-A177-3AD203B41FA5}">
                      <a16:colId xmlns:a16="http://schemas.microsoft.com/office/drawing/2014/main" val="2509697011"/>
                    </a:ext>
                  </a:extLst>
                </a:gridCol>
              </a:tblGrid>
              <a:tr h="370840">
                <a:tc rowSpan="2">
                  <a:txBody>
                    <a:bodyPr/>
                    <a:lstStyle/>
                    <a:p>
                      <a:pPr algn="ctr"/>
                      <a:r>
                        <a:rPr lang="en-GB" sz="1600" dirty="0">
                          <a:solidFill>
                            <a:schemeClr val="tx2"/>
                          </a:solidFill>
                        </a:rPr>
                        <a:t>Oct - Nov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F2F6"/>
                    </a:solidFill>
                  </a:tcPr>
                </a:tc>
                <a:tc>
                  <a:txBody>
                    <a:bodyPr/>
                    <a:lstStyle/>
                    <a:p>
                      <a:r>
                        <a:rPr lang="en-GB" sz="1600" dirty="0">
                          <a:solidFill>
                            <a:schemeClr val="tx2"/>
                          </a:solidFill>
                        </a:rPr>
                        <a:t>Defining our Integrated Health and Care Organisation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F2F6"/>
                    </a:solidFill>
                  </a:tcPr>
                </a:tc>
                <a:extLst>
                  <a:ext uri="{0D108BD9-81ED-4DB2-BD59-A6C34878D82A}">
                    <a16:rowId xmlns:a16="http://schemas.microsoft.com/office/drawing/2014/main" val="2267061405"/>
                  </a:ext>
                </a:extLst>
              </a:tr>
              <a:tr h="370840">
                <a:tc vMerge="1">
                  <a:txBody>
                    <a:bodyPr/>
                    <a:lstStyle/>
                    <a:p>
                      <a:endParaRPr lang="en-GB"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tc>
                  <a:txBody>
                    <a:bodyPr/>
                    <a:lstStyle/>
                    <a:p>
                      <a:r>
                        <a:rPr lang="en-GB" sz="1200" dirty="0"/>
                        <a:t>In line with the Blueprint, and supported by our Governance Framework and Maturity Matrix we will agree a set of clear principles and expectations of the I.H.O. that will promote and guide our providers to create the system infrastructure required for success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extLst>
                  <a:ext uri="{0D108BD9-81ED-4DB2-BD59-A6C34878D82A}">
                    <a16:rowId xmlns:a16="http://schemas.microsoft.com/office/drawing/2014/main" val="2371107241"/>
                  </a:ext>
                </a:extLst>
              </a:tr>
            </a:tbl>
          </a:graphicData>
        </a:graphic>
      </p:graphicFrame>
      <p:graphicFrame>
        <p:nvGraphicFramePr>
          <p:cNvPr id="8" name="Table 7">
            <a:extLst>
              <a:ext uri="{FF2B5EF4-FFF2-40B4-BE49-F238E27FC236}">
                <a16:creationId xmlns:a16="http://schemas.microsoft.com/office/drawing/2014/main" id="{04FD4E63-C154-5044-A1BA-134A7C40D708}"/>
              </a:ext>
            </a:extLst>
          </p:cNvPr>
          <p:cNvGraphicFramePr>
            <a:graphicFrameLocks noGrp="1"/>
          </p:cNvGraphicFramePr>
          <p:nvPr/>
        </p:nvGraphicFramePr>
        <p:xfrm>
          <a:off x="4688296" y="1519993"/>
          <a:ext cx="7051202" cy="1010920"/>
        </p:xfrm>
        <a:graphic>
          <a:graphicData uri="http://schemas.openxmlformats.org/drawingml/2006/table">
            <a:tbl>
              <a:tblPr firstRow="1" bandRow="1">
                <a:effectLst>
                  <a:innerShdw blurRad="63500" dist="50800">
                    <a:prstClr val="black">
                      <a:alpha val="50000"/>
                    </a:prstClr>
                  </a:innerShdw>
                </a:effectLst>
                <a:tableStyleId>{5C22544A-7EE6-4342-B048-85BDC9FD1C3A}</a:tableStyleId>
              </a:tblPr>
              <a:tblGrid>
                <a:gridCol w="875806">
                  <a:extLst>
                    <a:ext uri="{9D8B030D-6E8A-4147-A177-3AD203B41FA5}">
                      <a16:colId xmlns:a16="http://schemas.microsoft.com/office/drawing/2014/main" val="1463223419"/>
                    </a:ext>
                  </a:extLst>
                </a:gridCol>
                <a:gridCol w="6175396">
                  <a:extLst>
                    <a:ext uri="{9D8B030D-6E8A-4147-A177-3AD203B41FA5}">
                      <a16:colId xmlns:a16="http://schemas.microsoft.com/office/drawing/2014/main" val="2509697011"/>
                    </a:ext>
                  </a:extLst>
                </a:gridCol>
              </a:tblGrid>
              <a:tr h="370840">
                <a:tc rowSpan="2">
                  <a:txBody>
                    <a:bodyPr/>
                    <a:lstStyle/>
                    <a:p>
                      <a:pPr algn="ctr"/>
                      <a:r>
                        <a:rPr lang="en-GB" sz="1600" dirty="0">
                          <a:solidFill>
                            <a:schemeClr val="tx2"/>
                          </a:solidFill>
                        </a:rPr>
                        <a:t>Sept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F2F6"/>
                    </a:solidFill>
                  </a:tcPr>
                </a:tc>
                <a:tc>
                  <a:txBody>
                    <a:bodyPr/>
                    <a:lstStyle/>
                    <a:p>
                      <a:r>
                        <a:rPr lang="en-GB" sz="1600" dirty="0">
                          <a:solidFill>
                            <a:schemeClr val="tx2"/>
                          </a:solidFill>
                        </a:rPr>
                        <a:t>Governance Framework </a:t>
                      </a:r>
                      <a:r>
                        <a:rPr lang="en-GB" sz="1400" dirty="0">
                          <a:solidFill>
                            <a:schemeClr val="tx2"/>
                          </a:solidFill>
                        </a:rPr>
                        <a:t>and</a:t>
                      </a:r>
                      <a:r>
                        <a:rPr lang="en-GB" sz="1600" dirty="0">
                          <a:solidFill>
                            <a:schemeClr val="tx2"/>
                          </a:solidFill>
                        </a:rPr>
                        <a:t> Maturity Matrix</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F2F6"/>
                    </a:solidFill>
                  </a:tcPr>
                </a:tc>
                <a:extLst>
                  <a:ext uri="{0D108BD9-81ED-4DB2-BD59-A6C34878D82A}">
                    <a16:rowId xmlns:a16="http://schemas.microsoft.com/office/drawing/2014/main" val="2267061405"/>
                  </a:ext>
                </a:extLst>
              </a:tr>
              <a:tr h="370840">
                <a:tc vMerge="1">
                  <a:txBody>
                    <a:bodyPr/>
                    <a:lstStyle/>
                    <a:p>
                      <a:endParaRPr lang="en-GB"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tc>
                  <a:txBody>
                    <a:bodyPr/>
                    <a:lstStyle/>
                    <a:p>
                      <a:r>
                        <a:rPr lang="en-GB" sz="1200" dirty="0"/>
                        <a:t>The GGI has worked with our Neighbourhood Alliances and Integrated Teams to develop a Governance Framework and Maturity Matrix,  which we will finalise and embed within our delivery governance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extLst>
                  <a:ext uri="{0D108BD9-81ED-4DB2-BD59-A6C34878D82A}">
                    <a16:rowId xmlns:a16="http://schemas.microsoft.com/office/drawing/2014/main" val="2371107241"/>
                  </a:ext>
                </a:extLst>
              </a:tr>
            </a:tbl>
          </a:graphicData>
        </a:graphic>
      </p:graphicFrame>
      <p:graphicFrame>
        <p:nvGraphicFramePr>
          <p:cNvPr id="10" name="Table 9">
            <a:extLst>
              <a:ext uri="{FF2B5EF4-FFF2-40B4-BE49-F238E27FC236}">
                <a16:creationId xmlns:a16="http://schemas.microsoft.com/office/drawing/2014/main" id="{7E454A88-212B-EFA6-E5B2-694EF38A0D19}"/>
              </a:ext>
            </a:extLst>
          </p:cNvPr>
          <p:cNvGraphicFramePr>
            <a:graphicFrameLocks noGrp="1"/>
          </p:cNvGraphicFramePr>
          <p:nvPr/>
        </p:nvGraphicFramePr>
        <p:xfrm>
          <a:off x="4688296" y="2661008"/>
          <a:ext cx="7051202" cy="1010920"/>
        </p:xfrm>
        <a:graphic>
          <a:graphicData uri="http://schemas.openxmlformats.org/drawingml/2006/table">
            <a:tbl>
              <a:tblPr firstRow="1" bandRow="1">
                <a:effectLst>
                  <a:innerShdw blurRad="63500" dist="50800">
                    <a:prstClr val="black">
                      <a:alpha val="50000"/>
                    </a:prstClr>
                  </a:innerShdw>
                </a:effectLst>
                <a:tableStyleId>{5C22544A-7EE6-4342-B048-85BDC9FD1C3A}</a:tableStyleId>
              </a:tblPr>
              <a:tblGrid>
                <a:gridCol w="845974">
                  <a:extLst>
                    <a:ext uri="{9D8B030D-6E8A-4147-A177-3AD203B41FA5}">
                      <a16:colId xmlns:a16="http://schemas.microsoft.com/office/drawing/2014/main" val="3187955502"/>
                    </a:ext>
                  </a:extLst>
                </a:gridCol>
                <a:gridCol w="6205228">
                  <a:extLst>
                    <a:ext uri="{9D8B030D-6E8A-4147-A177-3AD203B41FA5}">
                      <a16:colId xmlns:a16="http://schemas.microsoft.com/office/drawing/2014/main" val="2509697011"/>
                    </a:ext>
                  </a:extLst>
                </a:gridCol>
              </a:tblGrid>
              <a:tr h="370840">
                <a:tc rowSpan="2">
                  <a:txBody>
                    <a:bodyPr/>
                    <a:lstStyle/>
                    <a:p>
                      <a:pPr algn="ctr"/>
                      <a:r>
                        <a:rPr lang="en-GB" dirty="0">
                          <a:solidFill>
                            <a:schemeClr val="tx2"/>
                          </a:solidFill>
                        </a:rPr>
                        <a:t>Oct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F2F6"/>
                    </a:solidFill>
                  </a:tcPr>
                </a:tc>
                <a:tc>
                  <a:txBody>
                    <a:bodyPr/>
                    <a:lstStyle/>
                    <a:p>
                      <a:r>
                        <a:rPr lang="en-GB" sz="1600" dirty="0">
                          <a:solidFill>
                            <a:schemeClr val="tx2"/>
                          </a:solidFill>
                        </a:rPr>
                        <a:t>Launch of Our Neighbourhood Development Series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F2F6"/>
                    </a:solidFill>
                  </a:tcPr>
                </a:tc>
                <a:extLst>
                  <a:ext uri="{0D108BD9-81ED-4DB2-BD59-A6C34878D82A}">
                    <a16:rowId xmlns:a16="http://schemas.microsoft.com/office/drawing/2014/main" val="2267061405"/>
                  </a:ext>
                </a:extLst>
              </a:tr>
              <a:tr h="370840">
                <a:tc vMerge="1">
                  <a:txBody>
                    <a:bodyPr/>
                    <a:lstStyle/>
                    <a:p>
                      <a:endParaRPr lang="en-GB"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tc>
                  <a:txBody>
                    <a:bodyPr/>
                    <a:lstStyle/>
                    <a:p>
                      <a:r>
                        <a:rPr lang="en-GB" sz="1200" dirty="0"/>
                        <a:t>Following our leadership summit in May 25 we will create a development series that bring together health, care and VCFSE partners together to design, develop and implement neighbourhood ways of working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extLst>
                  <a:ext uri="{0D108BD9-81ED-4DB2-BD59-A6C34878D82A}">
                    <a16:rowId xmlns:a16="http://schemas.microsoft.com/office/drawing/2014/main" val="2371107241"/>
                  </a:ext>
                </a:extLst>
              </a:tr>
            </a:tbl>
          </a:graphicData>
        </a:graphic>
      </p:graphicFrame>
      <p:graphicFrame>
        <p:nvGraphicFramePr>
          <p:cNvPr id="11" name="Table 10">
            <a:extLst>
              <a:ext uri="{FF2B5EF4-FFF2-40B4-BE49-F238E27FC236}">
                <a16:creationId xmlns:a16="http://schemas.microsoft.com/office/drawing/2014/main" id="{02D8EA69-92A0-0DCB-F6C1-E793F586DE60}"/>
              </a:ext>
            </a:extLst>
          </p:cNvPr>
          <p:cNvGraphicFramePr>
            <a:graphicFrameLocks noGrp="1"/>
          </p:cNvGraphicFramePr>
          <p:nvPr/>
        </p:nvGraphicFramePr>
        <p:xfrm>
          <a:off x="4688296" y="4945945"/>
          <a:ext cx="7051202" cy="828040"/>
        </p:xfrm>
        <a:graphic>
          <a:graphicData uri="http://schemas.openxmlformats.org/drawingml/2006/table">
            <a:tbl>
              <a:tblPr firstRow="1" bandRow="1">
                <a:effectLst>
                  <a:innerShdw blurRad="63500" dist="50800">
                    <a:prstClr val="black">
                      <a:alpha val="50000"/>
                    </a:prstClr>
                  </a:innerShdw>
                </a:effectLst>
                <a:tableStyleId>{5C22544A-7EE6-4342-B048-85BDC9FD1C3A}</a:tableStyleId>
              </a:tblPr>
              <a:tblGrid>
                <a:gridCol w="845974">
                  <a:extLst>
                    <a:ext uri="{9D8B030D-6E8A-4147-A177-3AD203B41FA5}">
                      <a16:colId xmlns:a16="http://schemas.microsoft.com/office/drawing/2014/main" val="3187955502"/>
                    </a:ext>
                  </a:extLst>
                </a:gridCol>
                <a:gridCol w="6205228">
                  <a:extLst>
                    <a:ext uri="{9D8B030D-6E8A-4147-A177-3AD203B41FA5}">
                      <a16:colId xmlns:a16="http://schemas.microsoft.com/office/drawing/2014/main" val="2509697011"/>
                    </a:ext>
                  </a:extLst>
                </a:gridCol>
              </a:tblGrid>
              <a:tr h="370840">
                <a:tc rowSpan="2">
                  <a:txBody>
                    <a:bodyPr/>
                    <a:lstStyle/>
                    <a:p>
                      <a:pPr algn="ctr"/>
                      <a:r>
                        <a:rPr lang="en-GB" sz="1600" dirty="0">
                          <a:solidFill>
                            <a:schemeClr val="tx2"/>
                          </a:solidFill>
                        </a:rPr>
                        <a:t>Oct</a:t>
                      </a:r>
                      <a:r>
                        <a:rPr lang="en-GB" sz="1000" dirty="0">
                          <a:solidFill>
                            <a:schemeClr val="tx2"/>
                          </a:solidFill>
                        </a:rPr>
                        <a:t> </a:t>
                      </a:r>
                      <a:r>
                        <a:rPr lang="en-GB" sz="900" dirty="0">
                          <a:solidFill>
                            <a:schemeClr val="tx2"/>
                          </a:solidFill>
                        </a:rPr>
                        <a:t>Onwards</a:t>
                      </a:r>
                      <a:endParaRPr lang="en-GB" sz="10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F2F6"/>
                    </a:solidFill>
                  </a:tcPr>
                </a:tc>
                <a:tc>
                  <a:txBody>
                    <a:bodyPr/>
                    <a:lstStyle/>
                    <a:p>
                      <a:r>
                        <a:rPr lang="en-GB" sz="1600" dirty="0">
                          <a:solidFill>
                            <a:schemeClr val="tx2"/>
                          </a:solidFill>
                        </a:rPr>
                        <a:t>Integrated Neighbourhood Model Delivery 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F2F6"/>
                    </a:solidFill>
                  </a:tcPr>
                </a:tc>
                <a:extLst>
                  <a:ext uri="{0D108BD9-81ED-4DB2-BD59-A6C34878D82A}">
                    <a16:rowId xmlns:a16="http://schemas.microsoft.com/office/drawing/2014/main" val="2267061405"/>
                  </a:ext>
                </a:extLst>
              </a:tr>
              <a:tr h="370840">
                <a:tc vMerge="1">
                  <a:txBody>
                    <a:bodyPr/>
                    <a:lstStyle/>
                    <a:p>
                      <a:endParaRPr lang="en-GB"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tc>
                  <a:txBody>
                    <a:bodyPr/>
                    <a:lstStyle/>
                    <a:p>
                      <a:r>
                        <a:rPr lang="en-GB" sz="1200" dirty="0"/>
                        <a:t>We will formalise the integrated leadership and oversight for the implementation of our model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AFBFC"/>
                    </a:solidFill>
                  </a:tcPr>
                </a:tc>
                <a:extLst>
                  <a:ext uri="{0D108BD9-81ED-4DB2-BD59-A6C34878D82A}">
                    <a16:rowId xmlns:a16="http://schemas.microsoft.com/office/drawing/2014/main" val="2371107241"/>
                  </a:ext>
                </a:extLst>
              </a:tr>
            </a:tbl>
          </a:graphicData>
        </a:graphic>
      </p:graphicFrame>
    </p:spTree>
    <p:extLst>
      <p:ext uri="{BB962C8B-B14F-4D97-AF65-F5344CB8AC3E}">
        <p14:creationId xmlns:p14="http://schemas.microsoft.com/office/powerpoint/2010/main" val="18717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1FF9B-D23E-7268-5EC1-2F10C5FFAD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12F66-20B3-0217-9D1B-A74590C6B5A6}"/>
              </a:ext>
            </a:extLst>
          </p:cNvPr>
          <p:cNvSpPr>
            <a:spLocks noGrp="1"/>
          </p:cNvSpPr>
          <p:nvPr>
            <p:ph type="ctrTitle"/>
          </p:nvPr>
        </p:nvSpPr>
        <p:spPr/>
        <p:txBody>
          <a:bodyPr/>
          <a:lstStyle/>
          <a:p>
            <a:r>
              <a:rPr lang="en-US" dirty="0"/>
              <a:t>Questions?</a:t>
            </a:r>
            <a:endParaRPr lang="en-GB" dirty="0"/>
          </a:p>
        </p:txBody>
      </p:sp>
      <p:sp>
        <p:nvSpPr>
          <p:cNvPr id="10" name="Rectangle 9">
            <a:extLst>
              <a:ext uri="{FF2B5EF4-FFF2-40B4-BE49-F238E27FC236}">
                <a16:creationId xmlns:a16="http://schemas.microsoft.com/office/drawing/2014/main" id="{FA25E78E-332D-0856-F90A-A66DE3D7E5D6}"/>
              </a:ext>
            </a:extLst>
          </p:cNvPr>
          <p:cNvSpPr/>
          <p:nvPr/>
        </p:nvSpPr>
        <p:spPr>
          <a:xfrm>
            <a:off x="1498599" y="1975236"/>
            <a:ext cx="364067" cy="769459"/>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1" name="Rectangle 10">
            <a:extLst>
              <a:ext uri="{FF2B5EF4-FFF2-40B4-BE49-F238E27FC236}">
                <a16:creationId xmlns:a16="http://schemas.microsoft.com/office/drawing/2014/main" id="{7C669515-C388-38DD-DD07-E0DB6DDAF2E8}"/>
              </a:ext>
            </a:extLst>
          </p:cNvPr>
          <p:cNvSpPr/>
          <p:nvPr/>
        </p:nvSpPr>
        <p:spPr>
          <a:xfrm>
            <a:off x="1498599" y="3044084"/>
            <a:ext cx="364067" cy="769459"/>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2" name="Rectangle 11">
            <a:extLst>
              <a:ext uri="{FF2B5EF4-FFF2-40B4-BE49-F238E27FC236}">
                <a16:creationId xmlns:a16="http://schemas.microsoft.com/office/drawing/2014/main" id="{532DBDC5-074D-0DF0-B181-D481971B87E7}"/>
              </a:ext>
            </a:extLst>
          </p:cNvPr>
          <p:cNvSpPr/>
          <p:nvPr/>
        </p:nvSpPr>
        <p:spPr>
          <a:xfrm>
            <a:off x="1498599" y="4684575"/>
            <a:ext cx="364067" cy="769459"/>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3" name="Rectangle 12">
            <a:extLst>
              <a:ext uri="{FF2B5EF4-FFF2-40B4-BE49-F238E27FC236}">
                <a16:creationId xmlns:a16="http://schemas.microsoft.com/office/drawing/2014/main" id="{A0D2AAF5-848A-1ED8-4C9E-E78CC9EE7176}"/>
              </a:ext>
            </a:extLst>
          </p:cNvPr>
          <p:cNvSpPr/>
          <p:nvPr/>
        </p:nvSpPr>
        <p:spPr>
          <a:xfrm>
            <a:off x="1498599" y="599283"/>
            <a:ext cx="364067" cy="583289"/>
          </a:xfrm>
          <a:prstGeom prst="rect">
            <a:avLst/>
          </a:prstGeom>
          <a:solidFill>
            <a:srgbClr val="0DAD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4" name="Rectangle 13">
            <a:extLst>
              <a:ext uri="{FF2B5EF4-FFF2-40B4-BE49-F238E27FC236}">
                <a16:creationId xmlns:a16="http://schemas.microsoft.com/office/drawing/2014/main" id="{3D3CA79B-2E4F-AB3F-3F9B-E05557108270}"/>
              </a:ext>
            </a:extLst>
          </p:cNvPr>
          <p:cNvSpPr/>
          <p:nvPr/>
        </p:nvSpPr>
        <p:spPr>
          <a:xfrm>
            <a:off x="1498599" y="1182163"/>
            <a:ext cx="364067" cy="583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5" name="Rectangle 14">
            <a:extLst>
              <a:ext uri="{FF2B5EF4-FFF2-40B4-BE49-F238E27FC236}">
                <a16:creationId xmlns:a16="http://schemas.microsoft.com/office/drawing/2014/main" id="{9818908F-AB94-BCA0-54A9-253E103DBF54}"/>
              </a:ext>
            </a:extLst>
          </p:cNvPr>
          <p:cNvSpPr/>
          <p:nvPr/>
        </p:nvSpPr>
        <p:spPr>
          <a:xfrm>
            <a:off x="1498599" y="4109543"/>
            <a:ext cx="364067" cy="583289"/>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16" name="Rectangle 15">
            <a:extLst>
              <a:ext uri="{FF2B5EF4-FFF2-40B4-BE49-F238E27FC236}">
                <a16:creationId xmlns:a16="http://schemas.microsoft.com/office/drawing/2014/main" id="{35464BCB-2767-6414-6002-E571E83BC5F5}"/>
              </a:ext>
            </a:extLst>
          </p:cNvPr>
          <p:cNvSpPr/>
          <p:nvPr/>
        </p:nvSpPr>
        <p:spPr>
          <a:xfrm>
            <a:off x="1498599" y="5453625"/>
            <a:ext cx="364067" cy="583289"/>
          </a:xfrm>
          <a:prstGeom prst="rect">
            <a:avLst/>
          </a:prstGeom>
          <a:solidFill>
            <a:srgbClr val="0DAD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pic>
        <p:nvPicPr>
          <p:cNvPr id="7" name="Picture 6" descr="Puzzle in brain">
            <a:extLst>
              <a:ext uri="{FF2B5EF4-FFF2-40B4-BE49-F238E27FC236}">
                <a16:creationId xmlns:a16="http://schemas.microsoft.com/office/drawing/2014/main" id="{6A0EBF24-D8FA-6768-EB21-014647CA6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330" y="9490"/>
            <a:ext cx="5598018" cy="6192527"/>
          </a:xfrm>
          <a:prstGeom prst="rect">
            <a:avLst/>
          </a:prstGeom>
        </p:spPr>
      </p:pic>
    </p:spTree>
    <p:extLst>
      <p:ext uri="{BB962C8B-B14F-4D97-AF65-F5344CB8AC3E}">
        <p14:creationId xmlns:p14="http://schemas.microsoft.com/office/powerpoint/2010/main" val="318847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169A-1899-E33E-C42C-DE4159895479}"/>
              </a:ext>
            </a:extLst>
          </p:cNvPr>
          <p:cNvSpPr>
            <a:spLocks noGrp="1"/>
          </p:cNvSpPr>
          <p:nvPr>
            <p:ph type="title"/>
          </p:nvPr>
        </p:nvSpPr>
        <p:spPr/>
        <p:txBody>
          <a:bodyPr/>
          <a:lstStyle/>
          <a:p>
            <a:r>
              <a:rPr lang="en-GB" dirty="0"/>
              <a:t>The NHS 10 Year Plan:</a:t>
            </a:r>
            <a:br>
              <a:rPr lang="en-GB" dirty="0"/>
            </a:br>
            <a:r>
              <a:rPr lang="en-GB" sz="2400" dirty="0"/>
              <a:t>Shifts</a:t>
            </a:r>
          </a:p>
        </p:txBody>
      </p:sp>
      <p:sp>
        <p:nvSpPr>
          <p:cNvPr id="5" name="Text Placeholder 4">
            <a:extLst>
              <a:ext uri="{FF2B5EF4-FFF2-40B4-BE49-F238E27FC236}">
                <a16:creationId xmlns:a16="http://schemas.microsoft.com/office/drawing/2014/main" id="{5DDAB653-0B21-0C98-A524-848E962A4BA7}"/>
              </a:ext>
            </a:extLst>
          </p:cNvPr>
          <p:cNvSpPr>
            <a:spLocks noGrp="1"/>
          </p:cNvSpPr>
          <p:nvPr>
            <p:ph type="body" sz="quarter" idx="14"/>
          </p:nvPr>
        </p:nvSpPr>
        <p:spPr/>
        <p:txBody>
          <a:bodyPr/>
          <a:lstStyle/>
          <a:p>
            <a:r>
              <a:rPr lang="en-GB" dirty="0"/>
              <a:t>Reference Carnall Farrar (</a:t>
            </a:r>
            <a:r>
              <a:rPr lang="en-GB" dirty="0">
                <a:hlinkClick r:id="rId2"/>
              </a:rPr>
              <a:t>250701_10YP_snapshot-1.pdf</a:t>
            </a:r>
            <a:r>
              <a:rPr lang="en-GB" dirty="0"/>
              <a:t>)</a:t>
            </a:r>
          </a:p>
        </p:txBody>
      </p:sp>
      <p:pic>
        <p:nvPicPr>
          <p:cNvPr id="15" name="Picture 14">
            <a:extLst>
              <a:ext uri="{FF2B5EF4-FFF2-40B4-BE49-F238E27FC236}">
                <a16:creationId xmlns:a16="http://schemas.microsoft.com/office/drawing/2014/main" id="{B9C2F303-9ACF-B2DC-8AD1-4B993BCB8300}"/>
              </a:ext>
            </a:extLst>
          </p:cNvPr>
          <p:cNvPicPr>
            <a:picLocks noChangeAspect="1"/>
          </p:cNvPicPr>
          <p:nvPr/>
        </p:nvPicPr>
        <p:blipFill>
          <a:blip r:embed="rId3"/>
          <a:stretch>
            <a:fillRect/>
          </a:stretch>
        </p:blipFill>
        <p:spPr>
          <a:xfrm>
            <a:off x="4972475" y="36937"/>
            <a:ext cx="7035340" cy="1355464"/>
          </a:xfrm>
          <a:prstGeom prst="rect">
            <a:avLst/>
          </a:prstGeom>
        </p:spPr>
      </p:pic>
      <p:graphicFrame>
        <p:nvGraphicFramePr>
          <p:cNvPr id="3" name="Table 2">
            <a:extLst>
              <a:ext uri="{FF2B5EF4-FFF2-40B4-BE49-F238E27FC236}">
                <a16:creationId xmlns:a16="http://schemas.microsoft.com/office/drawing/2014/main" id="{9D9272D1-440E-A199-1866-796C98CD422B}"/>
              </a:ext>
            </a:extLst>
          </p:cNvPr>
          <p:cNvGraphicFramePr>
            <a:graphicFrameLocks noGrp="1"/>
          </p:cNvGraphicFramePr>
          <p:nvPr>
            <p:extLst>
              <p:ext uri="{D42A27DB-BD31-4B8C-83A1-F6EECF244321}">
                <p14:modId xmlns:p14="http://schemas.microsoft.com/office/powerpoint/2010/main" val="149609333"/>
              </p:ext>
            </p:extLst>
          </p:nvPr>
        </p:nvGraphicFramePr>
        <p:xfrm>
          <a:off x="588883" y="1559199"/>
          <a:ext cx="3491053" cy="4439920"/>
        </p:xfrm>
        <a:graphic>
          <a:graphicData uri="http://schemas.openxmlformats.org/drawingml/2006/table">
            <a:tbl>
              <a:tblPr firstRow="1" bandRow="1">
                <a:tableStyleId>{5C22544A-7EE6-4342-B048-85BDC9FD1C3A}</a:tableStyleId>
              </a:tblPr>
              <a:tblGrid>
                <a:gridCol w="3491053">
                  <a:extLst>
                    <a:ext uri="{9D8B030D-6E8A-4147-A177-3AD203B41FA5}">
                      <a16:colId xmlns:a16="http://schemas.microsoft.com/office/drawing/2014/main" val="1056278710"/>
                    </a:ext>
                  </a:extLst>
                </a:gridCol>
              </a:tblGrid>
              <a:tr h="370840">
                <a:tc>
                  <a:txBody>
                    <a:bodyPr/>
                    <a:lstStyle/>
                    <a:p>
                      <a:r>
                        <a:rPr lang="en-GB" sz="1600" dirty="0"/>
                        <a:t>Shift 1: Hospital to Community</a:t>
                      </a:r>
                    </a:p>
                  </a:txBody>
                  <a:tcPr>
                    <a:solidFill>
                      <a:schemeClr val="tx2"/>
                    </a:solidFill>
                  </a:tcPr>
                </a:tc>
                <a:extLst>
                  <a:ext uri="{0D108BD9-81ED-4DB2-BD59-A6C34878D82A}">
                    <a16:rowId xmlns:a16="http://schemas.microsoft.com/office/drawing/2014/main" val="3550999989"/>
                  </a:ext>
                </a:extLst>
              </a:tr>
              <a:tr h="370840">
                <a:tc>
                  <a:txBody>
                    <a:bodyPr/>
                    <a:lstStyle/>
                    <a:p>
                      <a:pPr marL="285750" indent="-285750">
                        <a:spcBef>
                          <a:spcPts val="600"/>
                        </a:spcBef>
                        <a:spcAft>
                          <a:spcPts val="600"/>
                        </a:spcAft>
                        <a:buFontTx/>
                        <a:buChar char="-"/>
                      </a:pPr>
                      <a:r>
                        <a:rPr lang="en-GB" sz="1300" b="1" dirty="0"/>
                        <a:t>Neighbourhood Health Service </a:t>
                      </a:r>
                      <a:r>
                        <a:rPr lang="en-GB" sz="1300" dirty="0"/>
                        <a:t>to bring care into the places people live.</a:t>
                      </a:r>
                    </a:p>
                    <a:p>
                      <a:pPr marL="285750" indent="-285750">
                        <a:spcBef>
                          <a:spcPts val="600"/>
                        </a:spcBef>
                        <a:spcAft>
                          <a:spcPts val="600"/>
                        </a:spcAft>
                        <a:buFontTx/>
                        <a:buChar char="-"/>
                      </a:pPr>
                      <a:r>
                        <a:rPr lang="en-GB" sz="1300" b="1" dirty="0"/>
                        <a:t>Infrastructure: </a:t>
                      </a:r>
                      <a:r>
                        <a:rPr lang="en-GB" sz="1300" dirty="0"/>
                        <a:t>neighbourhood health centres open 12hr/day, 6 days/week. 1 stop shop for patients care, collocating NHS, council and voluntary services</a:t>
                      </a:r>
                    </a:p>
                    <a:p>
                      <a:pPr marL="285750" indent="-285750">
                        <a:spcBef>
                          <a:spcPts val="600"/>
                        </a:spcBef>
                        <a:spcAft>
                          <a:spcPts val="600"/>
                        </a:spcAft>
                        <a:buFontTx/>
                        <a:buChar char="-"/>
                      </a:pPr>
                      <a:r>
                        <a:rPr lang="en-GB" sz="1300" b="1" dirty="0"/>
                        <a:t>Patient empowerment</a:t>
                      </a:r>
                      <a:r>
                        <a:rPr lang="en-GB" sz="1300" dirty="0"/>
                        <a:t>: 95% complex patients to have care plans by 2027; 1m personal health budgets by 2030</a:t>
                      </a:r>
                    </a:p>
                    <a:p>
                      <a:pPr marL="285750" indent="-285750">
                        <a:spcBef>
                          <a:spcPts val="600"/>
                        </a:spcBef>
                        <a:spcAft>
                          <a:spcPts val="600"/>
                        </a:spcAft>
                        <a:buFontTx/>
                        <a:buChar char="-"/>
                      </a:pPr>
                      <a:r>
                        <a:rPr lang="en-GB" sz="1300" b="1" dirty="0"/>
                        <a:t>Financial Reallocation: </a:t>
                      </a:r>
                      <a:r>
                        <a:rPr lang="en-GB" sz="1300" dirty="0"/>
                        <a:t>15% lower NEL, 10% lower ambulance observed in systems spending more on community services. £100 spent on community care can unlock £131 of acute savings (CF/NHS Confed)</a:t>
                      </a:r>
                    </a:p>
                    <a:p>
                      <a:pPr marL="285750" indent="-285750">
                        <a:spcBef>
                          <a:spcPts val="600"/>
                        </a:spcBef>
                        <a:spcAft>
                          <a:spcPts val="600"/>
                        </a:spcAft>
                        <a:buFontTx/>
                        <a:buChar char="-"/>
                      </a:pPr>
                      <a:r>
                        <a:rPr lang="en-GB" sz="1300" b="1" dirty="0"/>
                        <a:t>Digital Transformation: </a:t>
                      </a:r>
                      <a:r>
                        <a:rPr lang="en-GB" sz="1300" dirty="0"/>
                        <a:t>2/3 OPAs to be replaced with digital advice</a:t>
                      </a:r>
                    </a:p>
                  </a:txBody>
                  <a:tcPr>
                    <a:solidFill>
                      <a:srgbClr val="F0F3F6"/>
                    </a:solidFill>
                  </a:tcPr>
                </a:tc>
                <a:extLst>
                  <a:ext uri="{0D108BD9-81ED-4DB2-BD59-A6C34878D82A}">
                    <a16:rowId xmlns:a16="http://schemas.microsoft.com/office/drawing/2014/main" val="2299239541"/>
                  </a:ext>
                </a:extLst>
              </a:tr>
            </a:tbl>
          </a:graphicData>
        </a:graphic>
      </p:graphicFrame>
      <p:graphicFrame>
        <p:nvGraphicFramePr>
          <p:cNvPr id="4" name="Table 3">
            <a:extLst>
              <a:ext uri="{FF2B5EF4-FFF2-40B4-BE49-F238E27FC236}">
                <a16:creationId xmlns:a16="http://schemas.microsoft.com/office/drawing/2014/main" id="{8EEDB72C-D615-B31B-A1D0-500F38FF7191}"/>
              </a:ext>
            </a:extLst>
          </p:cNvPr>
          <p:cNvGraphicFramePr>
            <a:graphicFrameLocks noGrp="1"/>
          </p:cNvGraphicFramePr>
          <p:nvPr>
            <p:extLst>
              <p:ext uri="{D42A27DB-BD31-4B8C-83A1-F6EECF244321}">
                <p14:modId xmlns:p14="http://schemas.microsoft.com/office/powerpoint/2010/main" val="2250165428"/>
              </p:ext>
            </p:extLst>
          </p:nvPr>
        </p:nvGraphicFramePr>
        <p:xfrm>
          <a:off x="4438725" y="1559199"/>
          <a:ext cx="3491053" cy="4470400"/>
        </p:xfrm>
        <a:graphic>
          <a:graphicData uri="http://schemas.openxmlformats.org/drawingml/2006/table">
            <a:tbl>
              <a:tblPr firstRow="1" bandRow="1">
                <a:tableStyleId>{5C22544A-7EE6-4342-B048-85BDC9FD1C3A}</a:tableStyleId>
              </a:tblPr>
              <a:tblGrid>
                <a:gridCol w="3491053">
                  <a:extLst>
                    <a:ext uri="{9D8B030D-6E8A-4147-A177-3AD203B41FA5}">
                      <a16:colId xmlns:a16="http://schemas.microsoft.com/office/drawing/2014/main" val="1056278710"/>
                    </a:ext>
                  </a:extLst>
                </a:gridCol>
              </a:tblGrid>
              <a:tr h="370840">
                <a:tc>
                  <a:txBody>
                    <a:bodyPr/>
                    <a:lstStyle/>
                    <a:p>
                      <a:r>
                        <a:rPr lang="en-GB" sz="1600" dirty="0"/>
                        <a:t>Shift 2: Analogue to Digital</a:t>
                      </a:r>
                    </a:p>
                  </a:txBody>
                  <a:tcPr>
                    <a:solidFill>
                      <a:schemeClr val="accent3"/>
                    </a:solidFill>
                  </a:tcPr>
                </a:tc>
                <a:extLst>
                  <a:ext uri="{0D108BD9-81ED-4DB2-BD59-A6C34878D82A}">
                    <a16:rowId xmlns:a16="http://schemas.microsoft.com/office/drawing/2014/main" val="3550999989"/>
                  </a:ext>
                </a:extLst>
              </a:tr>
              <a:tr h="370840">
                <a:tc>
                  <a:txBody>
                    <a:bodyPr/>
                    <a:lstStyle/>
                    <a:p>
                      <a:pPr marL="285750" indent="-285750">
                        <a:spcBef>
                          <a:spcPts val="600"/>
                        </a:spcBef>
                        <a:spcAft>
                          <a:spcPts val="600"/>
                        </a:spcAft>
                        <a:buFontTx/>
                        <a:buChar char="-"/>
                      </a:pPr>
                      <a:r>
                        <a:rPr lang="en-GB" sz="1300" b="1" dirty="0"/>
                        <a:t>NHS App </a:t>
                      </a:r>
                      <a:r>
                        <a:rPr lang="en-GB" sz="1300" b="0" dirty="0"/>
                        <a:t>as “front door”: AI powered advice, appointment booking, self management, care plans + </a:t>
                      </a:r>
                      <a:r>
                        <a:rPr lang="en-GB" sz="1300" b="0" dirty="0" err="1"/>
                        <a:t>HealthStore</a:t>
                      </a:r>
                      <a:r>
                        <a:rPr lang="en-GB" sz="1300" b="0" dirty="0"/>
                        <a:t> for approved digital health apps</a:t>
                      </a:r>
                      <a:endParaRPr lang="en-GB" sz="1300" dirty="0"/>
                    </a:p>
                    <a:p>
                      <a:pPr marL="285750" indent="-285750">
                        <a:spcBef>
                          <a:spcPts val="600"/>
                        </a:spcBef>
                        <a:spcAft>
                          <a:spcPts val="600"/>
                        </a:spcAft>
                        <a:buFontTx/>
                        <a:buChar char="-"/>
                      </a:pPr>
                      <a:r>
                        <a:rPr lang="en-GB" sz="1300" b="1" dirty="0"/>
                        <a:t>Single Patient Record: </a:t>
                      </a:r>
                      <a:r>
                        <a:rPr lang="en-GB" sz="1300" dirty="0"/>
                        <a:t>patients control their data, accessible by NHS App by 2028. Supplemented by advances in genomic data for personalised predictive care</a:t>
                      </a:r>
                    </a:p>
                    <a:p>
                      <a:pPr marL="285750" indent="-285750">
                        <a:spcBef>
                          <a:spcPts val="600"/>
                        </a:spcBef>
                        <a:spcAft>
                          <a:spcPts val="600"/>
                        </a:spcAft>
                        <a:buFontTx/>
                        <a:buChar char="-"/>
                      </a:pPr>
                      <a:r>
                        <a:rPr lang="en-GB" sz="1300" b="1" dirty="0"/>
                        <a:t>Staff Liberation: </a:t>
                      </a:r>
                      <a:r>
                        <a:rPr lang="en-GB" sz="1300" b="0" dirty="0"/>
                        <a:t>ambient voice technology reduces paperwork by 51%. New tools being tested on Federated Data Platform, which connects info across healthcare settings and links siloed sources, increasing productivity.</a:t>
                      </a:r>
                    </a:p>
                    <a:p>
                      <a:pPr marL="285750" indent="-285750">
                        <a:spcBef>
                          <a:spcPts val="600"/>
                        </a:spcBef>
                        <a:spcAft>
                          <a:spcPts val="600"/>
                        </a:spcAft>
                        <a:buFontTx/>
                        <a:buChar char="-"/>
                      </a:pPr>
                      <a:endParaRPr lang="en-GB" sz="1400" b="0" dirty="0"/>
                    </a:p>
                    <a:p>
                      <a:pPr marL="285750" indent="-285750">
                        <a:spcBef>
                          <a:spcPts val="600"/>
                        </a:spcBef>
                        <a:spcAft>
                          <a:spcPts val="600"/>
                        </a:spcAft>
                        <a:buFontTx/>
                        <a:buChar char="-"/>
                      </a:pPr>
                      <a:endParaRPr lang="en-GB" sz="1400" dirty="0"/>
                    </a:p>
                  </a:txBody>
                  <a:tcPr>
                    <a:solidFill>
                      <a:srgbClr val="FDF1FB"/>
                    </a:solidFill>
                  </a:tcPr>
                </a:tc>
                <a:extLst>
                  <a:ext uri="{0D108BD9-81ED-4DB2-BD59-A6C34878D82A}">
                    <a16:rowId xmlns:a16="http://schemas.microsoft.com/office/drawing/2014/main" val="2299239541"/>
                  </a:ext>
                </a:extLst>
              </a:tr>
            </a:tbl>
          </a:graphicData>
        </a:graphic>
      </p:graphicFrame>
      <p:graphicFrame>
        <p:nvGraphicFramePr>
          <p:cNvPr id="6" name="Table 5">
            <a:extLst>
              <a:ext uri="{FF2B5EF4-FFF2-40B4-BE49-F238E27FC236}">
                <a16:creationId xmlns:a16="http://schemas.microsoft.com/office/drawing/2014/main" id="{B321F348-52A5-8E2A-0DD5-6593FC3B8226}"/>
              </a:ext>
            </a:extLst>
          </p:cNvPr>
          <p:cNvGraphicFramePr>
            <a:graphicFrameLocks noGrp="1"/>
          </p:cNvGraphicFramePr>
          <p:nvPr>
            <p:extLst>
              <p:ext uri="{D42A27DB-BD31-4B8C-83A1-F6EECF244321}">
                <p14:modId xmlns:p14="http://schemas.microsoft.com/office/powerpoint/2010/main" val="493756991"/>
              </p:ext>
            </p:extLst>
          </p:nvPr>
        </p:nvGraphicFramePr>
        <p:xfrm>
          <a:off x="8288566" y="1559199"/>
          <a:ext cx="3491053" cy="4485640"/>
        </p:xfrm>
        <a:graphic>
          <a:graphicData uri="http://schemas.openxmlformats.org/drawingml/2006/table">
            <a:tbl>
              <a:tblPr firstRow="1" bandRow="1">
                <a:tableStyleId>{5C22544A-7EE6-4342-B048-85BDC9FD1C3A}</a:tableStyleId>
              </a:tblPr>
              <a:tblGrid>
                <a:gridCol w="3491053">
                  <a:extLst>
                    <a:ext uri="{9D8B030D-6E8A-4147-A177-3AD203B41FA5}">
                      <a16:colId xmlns:a16="http://schemas.microsoft.com/office/drawing/2014/main" val="1056278710"/>
                    </a:ext>
                  </a:extLst>
                </a:gridCol>
              </a:tblGrid>
              <a:tr h="379434">
                <a:tc>
                  <a:txBody>
                    <a:bodyPr/>
                    <a:lstStyle/>
                    <a:p>
                      <a:r>
                        <a:rPr lang="en-GB" sz="1600" dirty="0"/>
                        <a:t>Shift 3: Treatment to Prevention</a:t>
                      </a:r>
                    </a:p>
                  </a:txBody>
                  <a:tcPr>
                    <a:solidFill>
                      <a:schemeClr val="accent4"/>
                    </a:solidFill>
                  </a:tcPr>
                </a:tc>
                <a:extLst>
                  <a:ext uri="{0D108BD9-81ED-4DB2-BD59-A6C34878D82A}">
                    <a16:rowId xmlns:a16="http://schemas.microsoft.com/office/drawing/2014/main" val="3550999989"/>
                  </a:ext>
                </a:extLst>
              </a:tr>
              <a:tr h="4106206">
                <a:tc>
                  <a:txBody>
                    <a:bodyPr/>
                    <a:lstStyle/>
                    <a:p>
                      <a:pPr marL="285750" indent="-285750">
                        <a:spcBef>
                          <a:spcPts val="400"/>
                        </a:spcBef>
                        <a:spcAft>
                          <a:spcPts val="400"/>
                        </a:spcAft>
                        <a:buFontTx/>
                        <a:buChar char="-"/>
                      </a:pPr>
                      <a:r>
                        <a:rPr lang="en-GB" sz="1300" b="1" dirty="0"/>
                        <a:t>Tobacco: </a:t>
                      </a:r>
                      <a:r>
                        <a:rPr lang="en-GB" sz="1300" b="0" dirty="0"/>
                        <a:t>create a smoke free generation</a:t>
                      </a:r>
                    </a:p>
                    <a:p>
                      <a:pPr marL="285750" indent="-285750">
                        <a:spcBef>
                          <a:spcPts val="400"/>
                        </a:spcBef>
                        <a:spcAft>
                          <a:spcPts val="400"/>
                        </a:spcAft>
                        <a:buFontTx/>
                        <a:buChar char="-"/>
                      </a:pPr>
                      <a:r>
                        <a:rPr lang="en-GB" sz="1300" b="1" dirty="0"/>
                        <a:t>Alcohol: </a:t>
                      </a:r>
                      <a:r>
                        <a:rPr lang="en-GB" sz="1300" b="0" dirty="0"/>
                        <a:t>mandatory health warning labels for alcohol; increasing alcohol free threshold to0.5% ABV</a:t>
                      </a:r>
                    </a:p>
                    <a:p>
                      <a:pPr marL="285750" indent="-285750">
                        <a:spcBef>
                          <a:spcPts val="400"/>
                        </a:spcBef>
                        <a:spcAft>
                          <a:spcPts val="400"/>
                        </a:spcAft>
                        <a:buFontTx/>
                        <a:buChar char="-"/>
                      </a:pPr>
                      <a:r>
                        <a:rPr lang="en-GB" sz="1300" b="1" dirty="0"/>
                        <a:t>Obesity: </a:t>
                      </a:r>
                      <a:r>
                        <a:rPr lang="en-GB" sz="1300" b="0" dirty="0"/>
                        <a:t>Expand health start scheme free school meals (Sept 26). Increase soft drinks levy. Collaborations with Industry. Digital NHS points scheme rewarding people taking healthy actions</a:t>
                      </a:r>
                    </a:p>
                    <a:p>
                      <a:pPr marL="285750" indent="-285750">
                        <a:spcBef>
                          <a:spcPts val="400"/>
                        </a:spcBef>
                        <a:spcAft>
                          <a:spcPts val="400"/>
                        </a:spcAft>
                        <a:buFontTx/>
                        <a:buChar char="-"/>
                      </a:pPr>
                      <a:r>
                        <a:rPr lang="en-GB" sz="1300" b="1" dirty="0"/>
                        <a:t>Mental Health: </a:t>
                      </a:r>
                      <a:r>
                        <a:rPr lang="en-GB" sz="1300" b="0" dirty="0"/>
                        <a:t>mental health support teams in schools and colleges 2029/30</a:t>
                      </a:r>
                    </a:p>
                    <a:p>
                      <a:pPr marL="285750" indent="-285750">
                        <a:spcBef>
                          <a:spcPts val="400"/>
                        </a:spcBef>
                        <a:spcAft>
                          <a:spcPts val="400"/>
                        </a:spcAft>
                        <a:buFontTx/>
                        <a:buChar char="-"/>
                      </a:pPr>
                      <a:r>
                        <a:rPr lang="en-GB" sz="1300" b="1" dirty="0"/>
                        <a:t>Geonomics Population Health Service: </a:t>
                      </a:r>
                      <a:r>
                        <a:rPr lang="en-GB" sz="1300" b="0" dirty="0"/>
                        <a:t>predictive and personalised medicine.</a:t>
                      </a:r>
                    </a:p>
                    <a:p>
                      <a:pPr marL="285750" indent="-285750">
                        <a:spcBef>
                          <a:spcPts val="400"/>
                        </a:spcBef>
                        <a:spcAft>
                          <a:spcPts val="400"/>
                        </a:spcAft>
                        <a:buFontTx/>
                        <a:buChar char="-"/>
                      </a:pPr>
                      <a:r>
                        <a:rPr lang="en-GB" sz="1300" b="1" dirty="0"/>
                        <a:t>Vaccinations and Screenings for Disease Elimination: </a:t>
                      </a:r>
                      <a:r>
                        <a:rPr lang="en-GB" sz="1300" b="0" dirty="0"/>
                        <a:t>via Neighbourhood Health Service.</a:t>
                      </a:r>
                      <a:endParaRPr lang="en-GB" sz="1300" b="1" dirty="0"/>
                    </a:p>
                  </a:txBody>
                  <a:tcPr>
                    <a:solidFill>
                      <a:srgbClr val="F7FFFE"/>
                    </a:solidFill>
                  </a:tcPr>
                </a:tc>
                <a:extLst>
                  <a:ext uri="{0D108BD9-81ED-4DB2-BD59-A6C34878D82A}">
                    <a16:rowId xmlns:a16="http://schemas.microsoft.com/office/drawing/2014/main" val="2299239541"/>
                  </a:ext>
                </a:extLst>
              </a:tr>
            </a:tbl>
          </a:graphicData>
        </a:graphic>
      </p:graphicFrame>
    </p:spTree>
    <p:extLst>
      <p:ext uri="{BB962C8B-B14F-4D97-AF65-F5344CB8AC3E}">
        <p14:creationId xmlns:p14="http://schemas.microsoft.com/office/powerpoint/2010/main" val="135765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0054A-BFB6-4353-7700-B49AC5244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D9CA3-9FCF-D52F-86E1-E9061FA171AD}"/>
              </a:ext>
            </a:extLst>
          </p:cNvPr>
          <p:cNvSpPr>
            <a:spLocks noGrp="1"/>
          </p:cNvSpPr>
          <p:nvPr>
            <p:ph type="title"/>
          </p:nvPr>
        </p:nvSpPr>
        <p:spPr/>
        <p:txBody>
          <a:bodyPr/>
          <a:lstStyle/>
          <a:p>
            <a:r>
              <a:rPr lang="en-GB" dirty="0"/>
              <a:t>The NHS 10 Year Plan:</a:t>
            </a:r>
            <a:br>
              <a:rPr lang="en-GB" dirty="0"/>
            </a:br>
            <a:r>
              <a:rPr lang="en-GB" sz="2400" dirty="0"/>
              <a:t>Enablers</a:t>
            </a:r>
          </a:p>
        </p:txBody>
      </p:sp>
      <p:sp>
        <p:nvSpPr>
          <p:cNvPr id="5" name="Text Placeholder 4">
            <a:extLst>
              <a:ext uri="{FF2B5EF4-FFF2-40B4-BE49-F238E27FC236}">
                <a16:creationId xmlns:a16="http://schemas.microsoft.com/office/drawing/2014/main" id="{BE1F1063-EEEF-AA14-BA78-FE4594BEFF0A}"/>
              </a:ext>
            </a:extLst>
          </p:cNvPr>
          <p:cNvSpPr>
            <a:spLocks noGrp="1"/>
          </p:cNvSpPr>
          <p:nvPr>
            <p:ph type="body" sz="quarter" idx="14"/>
          </p:nvPr>
        </p:nvSpPr>
        <p:spPr>
          <a:xfrm>
            <a:off x="1493817" y="6386298"/>
            <a:ext cx="7172974" cy="354807"/>
          </a:xfrm>
        </p:spPr>
        <p:txBody>
          <a:bodyPr/>
          <a:lstStyle/>
          <a:p>
            <a:r>
              <a:rPr lang="en-GB" dirty="0"/>
              <a:t>Reference Carnall Farrar (</a:t>
            </a:r>
            <a:r>
              <a:rPr lang="en-GB" dirty="0">
                <a:hlinkClick r:id="rId2"/>
              </a:rPr>
              <a:t>250701_10YP_snapshot-1.pdf</a:t>
            </a:r>
            <a:r>
              <a:rPr lang="en-GB" dirty="0"/>
              <a:t>)</a:t>
            </a:r>
          </a:p>
          <a:p>
            <a:endParaRPr lang="en-GB" dirty="0"/>
          </a:p>
        </p:txBody>
      </p:sp>
      <p:pic>
        <p:nvPicPr>
          <p:cNvPr id="7" name="Picture 6">
            <a:extLst>
              <a:ext uri="{FF2B5EF4-FFF2-40B4-BE49-F238E27FC236}">
                <a16:creationId xmlns:a16="http://schemas.microsoft.com/office/drawing/2014/main" id="{0EC65BA1-9494-19BE-F16B-CC41E26DE6AE}"/>
              </a:ext>
            </a:extLst>
          </p:cNvPr>
          <p:cNvPicPr>
            <a:picLocks noChangeAspect="1"/>
          </p:cNvPicPr>
          <p:nvPr/>
        </p:nvPicPr>
        <p:blipFill>
          <a:blip r:embed="rId3"/>
          <a:stretch>
            <a:fillRect/>
          </a:stretch>
        </p:blipFill>
        <p:spPr>
          <a:xfrm>
            <a:off x="5762004" y="172129"/>
            <a:ext cx="5993578" cy="1251336"/>
          </a:xfrm>
          <a:prstGeom prst="rect">
            <a:avLst/>
          </a:prstGeom>
        </p:spPr>
      </p:pic>
      <p:graphicFrame>
        <p:nvGraphicFramePr>
          <p:cNvPr id="3" name="Table 2">
            <a:extLst>
              <a:ext uri="{FF2B5EF4-FFF2-40B4-BE49-F238E27FC236}">
                <a16:creationId xmlns:a16="http://schemas.microsoft.com/office/drawing/2014/main" id="{C2CBBF81-B44F-D23D-C768-48E08BF15EC9}"/>
              </a:ext>
            </a:extLst>
          </p:cNvPr>
          <p:cNvGraphicFramePr>
            <a:graphicFrameLocks noGrp="1"/>
          </p:cNvGraphicFramePr>
          <p:nvPr>
            <p:extLst>
              <p:ext uri="{D42A27DB-BD31-4B8C-83A1-F6EECF244321}">
                <p14:modId xmlns:p14="http://schemas.microsoft.com/office/powerpoint/2010/main" val="1862742674"/>
              </p:ext>
            </p:extLst>
          </p:nvPr>
        </p:nvGraphicFramePr>
        <p:xfrm>
          <a:off x="277156" y="1572763"/>
          <a:ext cx="2174174" cy="4505957"/>
        </p:xfrm>
        <a:graphic>
          <a:graphicData uri="http://schemas.openxmlformats.org/drawingml/2006/table">
            <a:tbl>
              <a:tblPr firstRow="1" bandRow="1">
                <a:tableStyleId>{5C22544A-7EE6-4342-B048-85BDC9FD1C3A}</a:tableStyleId>
              </a:tblPr>
              <a:tblGrid>
                <a:gridCol w="2174174">
                  <a:extLst>
                    <a:ext uri="{9D8B030D-6E8A-4147-A177-3AD203B41FA5}">
                      <a16:colId xmlns:a16="http://schemas.microsoft.com/office/drawing/2014/main" val="1056278710"/>
                    </a:ext>
                  </a:extLst>
                </a:gridCol>
              </a:tblGrid>
              <a:tr h="680821">
                <a:tc>
                  <a:txBody>
                    <a:bodyPr/>
                    <a:lstStyle/>
                    <a:p>
                      <a:r>
                        <a:rPr lang="en-GB" sz="1600" dirty="0"/>
                        <a:t>Enabler 1: New Operating Model</a:t>
                      </a:r>
                    </a:p>
                  </a:txBody>
                  <a:tcPr>
                    <a:solidFill>
                      <a:schemeClr val="accent6"/>
                    </a:solidFill>
                  </a:tcPr>
                </a:tc>
                <a:extLst>
                  <a:ext uri="{0D108BD9-81ED-4DB2-BD59-A6C34878D82A}">
                    <a16:rowId xmlns:a16="http://schemas.microsoft.com/office/drawing/2014/main" val="3550999989"/>
                  </a:ext>
                </a:extLst>
              </a:tr>
              <a:tr h="3825136">
                <a:tc>
                  <a:txBody>
                    <a:bodyPr/>
                    <a:lstStyle/>
                    <a:p>
                      <a:pPr marL="285750" indent="-285750">
                        <a:spcBef>
                          <a:spcPts val="600"/>
                        </a:spcBef>
                        <a:spcAft>
                          <a:spcPts val="600"/>
                        </a:spcAft>
                        <a:buFontTx/>
                        <a:buChar char="-"/>
                      </a:pPr>
                      <a:r>
                        <a:rPr lang="en-GB" sz="1250" b="1" dirty="0"/>
                        <a:t>Merge NHSE with DHSC</a:t>
                      </a:r>
                      <a:r>
                        <a:rPr lang="en-GB" sz="1250" b="0" dirty="0"/>
                        <a:t> (headcount halved by 2027)</a:t>
                      </a:r>
                      <a:r>
                        <a:rPr lang="en-GB" sz="1250" dirty="0"/>
                        <a:t> </a:t>
                      </a:r>
                    </a:p>
                    <a:p>
                      <a:pPr marL="285750" indent="-285750">
                        <a:spcBef>
                          <a:spcPts val="600"/>
                        </a:spcBef>
                        <a:spcAft>
                          <a:spcPts val="600"/>
                        </a:spcAft>
                        <a:buFontTx/>
                        <a:buChar char="-"/>
                      </a:pPr>
                      <a:r>
                        <a:rPr lang="en-GB" sz="1250" b="1" dirty="0"/>
                        <a:t>Earned Autonomy: </a:t>
                      </a:r>
                      <a:r>
                        <a:rPr lang="en-GB" sz="1250" dirty="0"/>
                        <a:t>every NHS provider a Foundation Trust by 2035. Some to be Integrated Health Organisation from 2027 holding population health budgets</a:t>
                      </a:r>
                    </a:p>
                    <a:p>
                      <a:pPr marL="285750" indent="-285750">
                        <a:spcBef>
                          <a:spcPts val="600"/>
                        </a:spcBef>
                        <a:spcAft>
                          <a:spcPts val="600"/>
                        </a:spcAft>
                        <a:buFontTx/>
                        <a:buChar char="-"/>
                      </a:pPr>
                      <a:r>
                        <a:rPr lang="en-GB" sz="1250" b="1" dirty="0"/>
                        <a:t>ICBs to be Strategic Commissioners</a:t>
                      </a:r>
                      <a:r>
                        <a:rPr lang="en-GB" sz="1250" dirty="0"/>
                        <a:t>: Aim to be coterminous with strategic authorities</a:t>
                      </a:r>
                    </a:p>
                  </a:txBody>
                  <a:tcPr>
                    <a:solidFill>
                      <a:srgbClr val="FDF5F7"/>
                    </a:solidFill>
                  </a:tcPr>
                </a:tc>
                <a:extLst>
                  <a:ext uri="{0D108BD9-81ED-4DB2-BD59-A6C34878D82A}">
                    <a16:rowId xmlns:a16="http://schemas.microsoft.com/office/drawing/2014/main" val="2299239541"/>
                  </a:ext>
                </a:extLst>
              </a:tr>
            </a:tbl>
          </a:graphicData>
        </a:graphic>
      </p:graphicFrame>
      <p:graphicFrame>
        <p:nvGraphicFramePr>
          <p:cNvPr id="6" name="Table 5">
            <a:extLst>
              <a:ext uri="{FF2B5EF4-FFF2-40B4-BE49-F238E27FC236}">
                <a16:creationId xmlns:a16="http://schemas.microsoft.com/office/drawing/2014/main" id="{55957106-0696-C67B-968D-F5E6CC2800EC}"/>
              </a:ext>
            </a:extLst>
          </p:cNvPr>
          <p:cNvGraphicFramePr>
            <a:graphicFrameLocks noGrp="1"/>
          </p:cNvGraphicFramePr>
          <p:nvPr>
            <p:extLst>
              <p:ext uri="{D42A27DB-BD31-4B8C-83A1-F6EECF244321}">
                <p14:modId xmlns:p14="http://schemas.microsoft.com/office/powerpoint/2010/main" val="4086560420"/>
              </p:ext>
            </p:extLst>
          </p:nvPr>
        </p:nvGraphicFramePr>
        <p:xfrm>
          <a:off x="2638721" y="1572764"/>
          <a:ext cx="2174174" cy="4505958"/>
        </p:xfrm>
        <a:graphic>
          <a:graphicData uri="http://schemas.openxmlformats.org/drawingml/2006/table">
            <a:tbl>
              <a:tblPr firstRow="1" bandRow="1">
                <a:tableStyleId>{5C22544A-7EE6-4342-B048-85BDC9FD1C3A}</a:tableStyleId>
              </a:tblPr>
              <a:tblGrid>
                <a:gridCol w="2174174">
                  <a:extLst>
                    <a:ext uri="{9D8B030D-6E8A-4147-A177-3AD203B41FA5}">
                      <a16:colId xmlns:a16="http://schemas.microsoft.com/office/drawing/2014/main" val="1056278710"/>
                    </a:ext>
                  </a:extLst>
                </a:gridCol>
              </a:tblGrid>
              <a:tr h="680821">
                <a:tc>
                  <a:txBody>
                    <a:bodyPr/>
                    <a:lstStyle/>
                    <a:p>
                      <a:r>
                        <a:rPr lang="en-GB" sz="1600" dirty="0"/>
                        <a:t>Enabler 2: New Transparency of Care</a:t>
                      </a:r>
                    </a:p>
                  </a:txBody>
                  <a:tcPr>
                    <a:solidFill>
                      <a:schemeClr val="accent6"/>
                    </a:solidFill>
                  </a:tcPr>
                </a:tc>
                <a:extLst>
                  <a:ext uri="{0D108BD9-81ED-4DB2-BD59-A6C34878D82A}">
                    <a16:rowId xmlns:a16="http://schemas.microsoft.com/office/drawing/2014/main" val="3550999989"/>
                  </a:ext>
                </a:extLst>
              </a:tr>
              <a:tr h="3825137">
                <a:tc>
                  <a:txBody>
                    <a:bodyPr/>
                    <a:lstStyle/>
                    <a:p>
                      <a:pPr marL="285750" indent="-285750">
                        <a:spcBef>
                          <a:spcPts val="600"/>
                        </a:spcBef>
                        <a:spcAft>
                          <a:spcPts val="600"/>
                        </a:spcAft>
                        <a:buFontTx/>
                        <a:buChar char="-"/>
                      </a:pPr>
                      <a:r>
                        <a:rPr lang="en-GB" sz="1250" b="1" dirty="0"/>
                        <a:t>League Tables </a:t>
                      </a:r>
                      <a:r>
                        <a:rPr lang="en-GB" sz="1250" b="0" dirty="0"/>
                        <a:t>of Provider and Patient-Reported Experience Measures to be published</a:t>
                      </a:r>
                    </a:p>
                    <a:p>
                      <a:pPr marL="285750" indent="-285750">
                        <a:spcBef>
                          <a:spcPts val="600"/>
                        </a:spcBef>
                        <a:spcAft>
                          <a:spcPts val="600"/>
                        </a:spcAft>
                        <a:buFontTx/>
                        <a:buChar char="-"/>
                      </a:pPr>
                      <a:r>
                        <a:rPr lang="en-GB" sz="1250" b="1" dirty="0"/>
                        <a:t>Revitalise the National Quality Board: </a:t>
                      </a:r>
                      <a:r>
                        <a:rPr lang="en-GB" sz="1250" b="0" dirty="0"/>
                        <a:t>a single authority on quality, supported by Dr Penny Dash’s report.</a:t>
                      </a:r>
                    </a:p>
                    <a:p>
                      <a:pPr marL="285750" indent="-285750">
                        <a:spcBef>
                          <a:spcPts val="600"/>
                        </a:spcBef>
                        <a:spcAft>
                          <a:spcPts val="600"/>
                        </a:spcAft>
                        <a:buFontTx/>
                        <a:buChar char="-"/>
                      </a:pPr>
                      <a:r>
                        <a:rPr lang="en-GB" sz="1250" b="1" dirty="0"/>
                        <a:t>AI Led Warning System: </a:t>
                      </a:r>
                      <a:r>
                        <a:rPr lang="en-GB" sz="1250" b="0" dirty="0"/>
                        <a:t> building on Federating Data Platform to identify services at high risk, based on clinical data</a:t>
                      </a:r>
                      <a:endParaRPr lang="en-GB" sz="1250" b="1" dirty="0"/>
                    </a:p>
                  </a:txBody>
                  <a:tcPr>
                    <a:solidFill>
                      <a:srgbClr val="FDF5F7"/>
                    </a:solidFill>
                  </a:tcPr>
                </a:tc>
                <a:extLst>
                  <a:ext uri="{0D108BD9-81ED-4DB2-BD59-A6C34878D82A}">
                    <a16:rowId xmlns:a16="http://schemas.microsoft.com/office/drawing/2014/main" val="2299239541"/>
                  </a:ext>
                </a:extLst>
              </a:tr>
            </a:tbl>
          </a:graphicData>
        </a:graphic>
      </p:graphicFrame>
      <p:graphicFrame>
        <p:nvGraphicFramePr>
          <p:cNvPr id="8" name="Table 7">
            <a:extLst>
              <a:ext uri="{FF2B5EF4-FFF2-40B4-BE49-F238E27FC236}">
                <a16:creationId xmlns:a16="http://schemas.microsoft.com/office/drawing/2014/main" id="{A23F238E-C5B7-F4A4-440B-69C34A7EA58F}"/>
              </a:ext>
            </a:extLst>
          </p:cNvPr>
          <p:cNvGraphicFramePr>
            <a:graphicFrameLocks noGrp="1"/>
          </p:cNvGraphicFramePr>
          <p:nvPr>
            <p:extLst>
              <p:ext uri="{D42A27DB-BD31-4B8C-83A1-F6EECF244321}">
                <p14:modId xmlns:p14="http://schemas.microsoft.com/office/powerpoint/2010/main" val="4112097165"/>
              </p:ext>
            </p:extLst>
          </p:nvPr>
        </p:nvGraphicFramePr>
        <p:xfrm>
          <a:off x="5000286" y="1572764"/>
          <a:ext cx="2174174" cy="4505958"/>
        </p:xfrm>
        <a:graphic>
          <a:graphicData uri="http://schemas.openxmlformats.org/drawingml/2006/table">
            <a:tbl>
              <a:tblPr firstRow="1" bandRow="1">
                <a:tableStyleId>{5C22544A-7EE6-4342-B048-85BDC9FD1C3A}</a:tableStyleId>
              </a:tblPr>
              <a:tblGrid>
                <a:gridCol w="2174174">
                  <a:extLst>
                    <a:ext uri="{9D8B030D-6E8A-4147-A177-3AD203B41FA5}">
                      <a16:colId xmlns:a16="http://schemas.microsoft.com/office/drawing/2014/main" val="1056278710"/>
                    </a:ext>
                  </a:extLst>
                </a:gridCol>
              </a:tblGrid>
              <a:tr h="619264">
                <a:tc>
                  <a:txBody>
                    <a:bodyPr/>
                    <a:lstStyle/>
                    <a:p>
                      <a:r>
                        <a:rPr lang="en-GB" sz="1600" dirty="0"/>
                        <a:t>Enabler 3: Workforce Transformation</a:t>
                      </a:r>
                    </a:p>
                  </a:txBody>
                  <a:tcPr>
                    <a:solidFill>
                      <a:schemeClr val="accent6"/>
                    </a:solidFill>
                  </a:tcPr>
                </a:tc>
                <a:extLst>
                  <a:ext uri="{0D108BD9-81ED-4DB2-BD59-A6C34878D82A}">
                    <a16:rowId xmlns:a16="http://schemas.microsoft.com/office/drawing/2014/main" val="3550999989"/>
                  </a:ext>
                </a:extLst>
              </a:tr>
              <a:tr h="3886694">
                <a:tc>
                  <a:txBody>
                    <a:bodyPr/>
                    <a:lstStyle/>
                    <a:p>
                      <a:pPr marL="285750" indent="-285750">
                        <a:spcBef>
                          <a:spcPts val="600"/>
                        </a:spcBef>
                        <a:spcAft>
                          <a:spcPts val="600"/>
                        </a:spcAft>
                        <a:buFontTx/>
                        <a:buChar char="-"/>
                      </a:pPr>
                      <a:r>
                        <a:rPr lang="en-GB" sz="1250" b="1" dirty="0"/>
                        <a:t>Fewer but Better Equipped Staff </a:t>
                      </a:r>
                      <a:r>
                        <a:rPr lang="en-GB" sz="1250" b="0" dirty="0"/>
                        <a:t>(AI training for all)</a:t>
                      </a:r>
                      <a:r>
                        <a:rPr lang="en-GB" sz="1250" dirty="0"/>
                        <a:t> </a:t>
                      </a:r>
                    </a:p>
                    <a:p>
                      <a:pPr marL="285750" indent="-285750">
                        <a:spcBef>
                          <a:spcPts val="600"/>
                        </a:spcBef>
                        <a:spcAft>
                          <a:spcPts val="600"/>
                        </a:spcAft>
                        <a:buFontTx/>
                        <a:buChar char="-"/>
                      </a:pPr>
                      <a:r>
                        <a:rPr lang="en-GB" sz="1250" b="1" dirty="0"/>
                        <a:t>Advanced Practice Roles: </a:t>
                      </a:r>
                      <a:r>
                        <a:rPr lang="en-GB" sz="1250" b="0" dirty="0"/>
                        <a:t>for nurses/AHPs; reduce international recruitment to &lt;10% by 2035</a:t>
                      </a:r>
                    </a:p>
                    <a:p>
                      <a:pPr marL="285750" indent="-285750">
                        <a:spcBef>
                          <a:spcPts val="600"/>
                        </a:spcBef>
                        <a:spcAft>
                          <a:spcPts val="600"/>
                        </a:spcAft>
                        <a:buFontTx/>
                        <a:buChar char="-"/>
                      </a:pPr>
                      <a:r>
                        <a:rPr lang="en-GB" sz="1250" b="1" dirty="0"/>
                        <a:t>Ultra Flexible Employment Contracts</a:t>
                      </a:r>
                      <a:r>
                        <a:rPr lang="en-GB" sz="1250" dirty="0"/>
                        <a:t>: Eliminate agency staffing by parliament end; prioritise staff wellbeing to save cost of poor wellbeing among NHS staff</a:t>
                      </a:r>
                    </a:p>
                  </a:txBody>
                  <a:tcPr>
                    <a:solidFill>
                      <a:srgbClr val="FDF5F7"/>
                    </a:solidFill>
                  </a:tcPr>
                </a:tc>
                <a:extLst>
                  <a:ext uri="{0D108BD9-81ED-4DB2-BD59-A6C34878D82A}">
                    <a16:rowId xmlns:a16="http://schemas.microsoft.com/office/drawing/2014/main" val="2299239541"/>
                  </a:ext>
                </a:extLst>
              </a:tr>
            </a:tbl>
          </a:graphicData>
        </a:graphic>
      </p:graphicFrame>
      <p:graphicFrame>
        <p:nvGraphicFramePr>
          <p:cNvPr id="9" name="Table 8">
            <a:extLst>
              <a:ext uri="{FF2B5EF4-FFF2-40B4-BE49-F238E27FC236}">
                <a16:creationId xmlns:a16="http://schemas.microsoft.com/office/drawing/2014/main" id="{E61CB770-3101-EBD9-1531-27B5554E696C}"/>
              </a:ext>
            </a:extLst>
          </p:cNvPr>
          <p:cNvGraphicFramePr>
            <a:graphicFrameLocks noGrp="1"/>
          </p:cNvGraphicFramePr>
          <p:nvPr>
            <p:extLst>
              <p:ext uri="{D42A27DB-BD31-4B8C-83A1-F6EECF244321}">
                <p14:modId xmlns:p14="http://schemas.microsoft.com/office/powerpoint/2010/main" val="3318829409"/>
              </p:ext>
            </p:extLst>
          </p:nvPr>
        </p:nvGraphicFramePr>
        <p:xfrm>
          <a:off x="7361851" y="1572764"/>
          <a:ext cx="2174174" cy="4505960"/>
        </p:xfrm>
        <a:graphic>
          <a:graphicData uri="http://schemas.openxmlformats.org/drawingml/2006/table">
            <a:tbl>
              <a:tblPr firstRow="1" bandRow="1">
                <a:tableStyleId>{5C22544A-7EE6-4342-B048-85BDC9FD1C3A}</a:tableStyleId>
              </a:tblPr>
              <a:tblGrid>
                <a:gridCol w="2174174">
                  <a:extLst>
                    <a:ext uri="{9D8B030D-6E8A-4147-A177-3AD203B41FA5}">
                      <a16:colId xmlns:a16="http://schemas.microsoft.com/office/drawing/2014/main" val="1056278710"/>
                    </a:ext>
                  </a:extLst>
                </a:gridCol>
              </a:tblGrid>
              <a:tr h="370840">
                <a:tc>
                  <a:txBody>
                    <a:bodyPr/>
                    <a:lstStyle/>
                    <a:p>
                      <a:r>
                        <a:rPr lang="en-GB" sz="1600" dirty="0"/>
                        <a:t>Enabler 4: Innovation and Technology</a:t>
                      </a:r>
                    </a:p>
                  </a:txBody>
                  <a:tcPr>
                    <a:solidFill>
                      <a:schemeClr val="accent6"/>
                    </a:solidFill>
                  </a:tcPr>
                </a:tc>
                <a:extLst>
                  <a:ext uri="{0D108BD9-81ED-4DB2-BD59-A6C34878D82A}">
                    <a16:rowId xmlns:a16="http://schemas.microsoft.com/office/drawing/2014/main" val="3550999989"/>
                  </a:ext>
                </a:extLst>
              </a:tr>
              <a:tr h="370840">
                <a:tc>
                  <a:txBody>
                    <a:bodyPr/>
                    <a:lstStyle/>
                    <a:p>
                      <a:pPr marL="285750" indent="-285750">
                        <a:spcBef>
                          <a:spcPts val="400"/>
                        </a:spcBef>
                        <a:spcAft>
                          <a:spcPts val="400"/>
                        </a:spcAft>
                        <a:buFontTx/>
                        <a:buChar char="-"/>
                      </a:pPr>
                      <a:r>
                        <a:rPr lang="en-GB" sz="1250" b="1" dirty="0"/>
                        <a:t>Five “Big Bets”: </a:t>
                      </a:r>
                      <a:r>
                        <a:rPr lang="en-GB" sz="1250" b="0" dirty="0"/>
                        <a:t>Data, AI, Genomics &amp; Predictive Analysis, Wearables, Robotics</a:t>
                      </a:r>
                      <a:r>
                        <a:rPr lang="en-GB" sz="1250" dirty="0"/>
                        <a:t> </a:t>
                      </a:r>
                    </a:p>
                    <a:p>
                      <a:pPr marL="285750" indent="-285750">
                        <a:spcBef>
                          <a:spcPts val="400"/>
                        </a:spcBef>
                        <a:spcAft>
                          <a:spcPts val="400"/>
                        </a:spcAft>
                        <a:buFontTx/>
                        <a:buChar char="-"/>
                      </a:pPr>
                      <a:r>
                        <a:rPr lang="en-GB" sz="1250" b="1" dirty="0"/>
                        <a:t>Global Institutes for Each Bet: </a:t>
                      </a:r>
                      <a:r>
                        <a:rPr lang="en-GB" sz="1250" dirty="0"/>
                        <a:t>NIHR funded. Regional Health Innovation Zones to bring together ICBs, Providers and Industry.</a:t>
                      </a:r>
                    </a:p>
                    <a:p>
                      <a:pPr marL="285750" indent="-285750">
                        <a:spcBef>
                          <a:spcPts val="400"/>
                        </a:spcBef>
                        <a:spcAft>
                          <a:spcPts val="400"/>
                        </a:spcAft>
                        <a:buFontTx/>
                        <a:buChar char="-"/>
                      </a:pPr>
                      <a:r>
                        <a:rPr lang="en-GB" sz="1250" b="1" dirty="0"/>
                        <a:t>Clinical Trial Set Up</a:t>
                      </a:r>
                      <a:r>
                        <a:rPr lang="en-GB" sz="1250" dirty="0"/>
                        <a:t>: faster and volunteering via NHS App</a:t>
                      </a:r>
                    </a:p>
                    <a:p>
                      <a:pPr marL="285750" indent="-285750">
                        <a:spcBef>
                          <a:spcPts val="400"/>
                        </a:spcBef>
                        <a:spcAft>
                          <a:spcPts val="400"/>
                        </a:spcAft>
                        <a:buFontTx/>
                        <a:buChar char="-"/>
                      </a:pPr>
                      <a:r>
                        <a:rPr lang="en-GB" sz="1250" b="1" dirty="0"/>
                        <a:t>Pro-Innovation Regulation: </a:t>
                      </a:r>
                      <a:r>
                        <a:rPr lang="en-GB" sz="1250" b="0" dirty="0"/>
                        <a:t>MHRA/NICE joint process</a:t>
                      </a:r>
                    </a:p>
                    <a:p>
                      <a:pPr marL="285750" indent="-285750">
                        <a:spcBef>
                          <a:spcPts val="400"/>
                        </a:spcBef>
                        <a:spcAft>
                          <a:spcPts val="400"/>
                        </a:spcAft>
                        <a:buFontTx/>
                        <a:buChar char="-"/>
                      </a:pPr>
                      <a:r>
                        <a:rPr lang="en-GB" sz="1250" b="1" dirty="0"/>
                        <a:t>£600m Health Data Research Service</a:t>
                      </a:r>
                    </a:p>
                  </a:txBody>
                  <a:tcPr>
                    <a:solidFill>
                      <a:srgbClr val="FDF5F7"/>
                    </a:solidFill>
                  </a:tcPr>
                </a:tc>
                <a:extLst>
                  <a:ext uri="{0D108BD9-81ED-4DB2-BD59-A6C34878D82A}">
                    <a16:rowId xmlns:a16="http://schemas.microsoft.com/office/drawing/2014/main" val="2299239541"/>
                  </a:ext>
                </a:extLst>
              </a:tr>
            </a:tbl>
          </a:graphicData>
        </a:graphic>
      </p:graphicFrame>
      <p:graphicFrame>
        <p:nvGraphicFramePr>
          <p:cNvPr id="10" name="Table 9">
            <a:extLst>
              <a:ext uri="{FF2B5EF4-FFF2-40B4-BE49-F238E27FC236}">
                <a16:creationId xmlns:a16="http://schemas.microsoft.com/office/drawing/2014/main" id="{8DDBCB4F-7D5E-70D7-D864-F3B57DB62F96}"/>
              </a:ext>
            </a:extLst>
          </p:cNvPr>
          <p:cNvGraphicFramePr>
            <a:graphicFrameLocks noGrp="1"/>
          </p:cNvGraphicFramePr>
          <p:nvPr>
            <p:extLst>
              <p:ext uri="{D42A27DB-BD31-4B8C-83A1-F6EECF244321}">
                <p14:modId xmlns:p14="http://schemas.microsoft.com/office/powerpoint/2010/main" val="278299447"/>
              </p:ext>
            </p:extLst>
          </p:nvPr>
        </p:nvGraphicFramePr>
        <p:xfrm>
          <a:off x="9723417" y="1572763"/>
          <a:ext cx="2174174" cy="4505959"/>
        </p:xfrm>
        <a:graphic>
          <a:graphicData uri="http://schemas.openxmlformats.org/drawingml/2006/table">
            <a:tbl>
              <a:tblPr firstRow="1" bandRow="1">
                <a:tableStyleId>{5C22544A-7EE6-4342-B048-85BDC9FD1C3A}</a:tableStyleId>
              </a:tblPr>
              <a:tblGrid>
                <a:gridCol w="2174174">
                  <a:extLst>
                    <a:ext uri="{9D8B030D-6E8A-4147-A177-3AD203B41FA5}">
                      <a16:colId xmlns:a16="http://schemas.microsoft.com/office/drawing/2014/main" val="1056278710"/>
                    </a:ext>
                  </a:extLst>
                </a:gridCol>
              </a:tblGrid>
              <a:tr h="632610">
                <a:tc>
                  <a:txBody>
                    <a:bodyPr/>
                    <a:lstStyle/>
                    <a:p>
                      <a:r>
                        <a:rPr lang="en-GB" sz="1600" dirty="0"/>
                        <a:t>Enabler 5: Finance &amp; Productivity</a:t>
                      </a:r>
                    </a:p>
                  </a:txBody>
                  <a:tcPr>
                    <a:solidFill>
                      <a:schemeClr val="accent6"/>
                    </a:solidFill>
                  </a:tcPr>
                </a:tc>
                <a:extLst>
                  <a:ext uri="{0D108BD9-81ED-4DB2-BD59-A6C34878D82A}">
                    <a16:rowId xmlns:a16="http://schemas.microsoft.com/office/drawing/2014/main" val="3550999989"/>
                  </a:ext>
                </a:extLst>
              </a:tr>
              <a:tr h="3873349">
                <a:tc>
                  <a:txBody>
                    <a:bodyPr/>
                    <a:lstStyle/>
                    <a:p>
                      <a:pPr marL="285750" indent="-285750">
                        <a:spcBef>
                          <a:spcPts val="400"/>
                        </a:spcBef>
                        <a:spcAft>
                          <a:spcPts val="400"/>
                        </a:spcAft>
                        <a:buFontTx/>
                        <a:buChar char="-"/>
                      </a:pPr>
                      <a:r>
                        <a:rPr lang="en-GB" sz="1250" b="1" dirty="0"/>
                        <a:t>2% annual productivity gains </a:t>
                      </a:r>
                      <a:r>
                        <a:rPr lang="en-GB" sz="1250" b="0" dirty="0"/>
                        <a:t>(pre-pandemic levels by parliament end)</a:t>
                      </a:r>
                      <a:endParaRPr lang="en-GB" sz="1250" dirty="0"/>
                    </a:p>
                    <a:p>
                      <a:pPr marL="285750" indent="-285750">
                        <a:spcBef>
                          <a:spcPts val="400"/>
                        </a:spcBef>
                        <a:spcAft>
                          <a:spcPts val="400"/>
                        </a:spcAft>
                        <a:buFontTx/>
                        <a:buChar char="-"/>
                      </a:pPr>
                      <a:r>
                        <a:rPr lang="en-GB" sz="1250" b="1" dirty="0"/>
                        <a:t>Deficit Funding Phased Out by 2026/27</a:t>
                      </a:r>
                      <a:endParaRPr lang="en-GB" sz="1250" dirty="0"/>
                    </a:p>
                    <a:p>
                      <a:pPr marL="285750" indent="-285750">
                        <a:spcBef>
                          <a:spcPts val="400"/>
                        </a:spcBef>
                        <a:spcAft>
                          <a:spcPts val="400"/>
                        </a:spcAft>
                        <a:buFontTx/>
                        <a:buChar char="-"/>
                      </a:pPr>
                      <a:r>
                        <a:rPr lang="en-GB" sz="1250" b="1" dirty="0"/>
                        <a:t>Multi-Year Budgets</a:t>
                      </a:r>
                      <a:r>
                        <a:rPr lang="en-GB" sz="1250" dirty="0"/>
                        <a:t>: with 3%+ of budget for service transformation</a:t>
                      </a:r>
                    </a:p>
                    <a:p>
                      <a:pPr marL="285750" indent="-285750">
                        <a:spcBef>
                          <a:spcPts val="400"/>
                        </a:spcBef>
                        <a:spcAft>
                          <a:spcPts val="400"/>
                        </a:spcAft>
                        <a:buFontTx/>
                        <a:buChar char="-"/>
                      </a:pPr>
                      <a:r>
                        <a:rPr lang="en-GB" sz="1250" b="1" dirty="0"/>
                        <a:t>Patient Power Payments: </a:t>
                      </a:r>
                      <a:r>
                        <a:rPr lang="en-GB" sz="1250" b="0" dirty="0"/>
                        <a:t>patient satisfaction to influence provider payments</a:t>
                      </a:r>
                    </a:p>
                    <a:p>
                      <a:pPr marL="285750" indent="-285750">
                        <a:spcBef>
                          <a:spcPts val="400"/>
                        </a:spcBef>
                        <a:spcAft>
                          <a:spcPts val="400"/>
                        </a:spcAft>
                        <a:buFontTx/>
                        <a:buChar char="-"/>
                      </a:pPr>
                      <a:r>
                        <a:rPr lang="en-GB" sz="1250" b="1" dirty="0"/>
                        <a:t>New Capital Models: </a:t>
                      </a:r>
                      <a:r>
                        <a:rPr lang="en-GB" sz="1250" b="0" dirty="0"/>
                        <a:t>incl. private finance and pension fund partnerships</a:t>
                      </a:r>
                      <a:endParaRPr lang="en-GB" sz="1250" b="1" dirty="0"/>
                    </a:p>
                  </a:txBody>
                  <a:tcPr>
                    <a:solidFill>
                      <a:srgbClr val="FDF5F7"/>
                    </a:solidFill>
                  </a:tcPr>
                </a:tc>
                <a:extLst>
                  <a:ext uri="{0D108BD9-81ED-4DB2-BD59-A6C34878D82A}">
                    <a16:rowId xmlns:a16="http://schemas.microsoft.com/office/drawing/2014/main" val="2299239541"/>
                  </a:ext>
                </a:extLst>
              </a:tr>
            </a:tbl>
          </a:graphicData>
        </a:graphic>
      </p:graphicFrame>
    </p:spTree>
    <p:extLst>
      <p:ext uri="{BB962C8B-B14F-4D97-AF65-F5344CB8AC3E}">
        <p14:creationId xmlns:p14="http://schemas.microsoft.com/office/powerpoint/2010/main" val="128645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5A51-696C-CE9C-4CE9-550DEDD8343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D77CF82-17E3-80C9-C661-E24D01886F1B}"/>
              </a:ext>
            </a:extLst>
          </p:cNvPr>
          <p:cNvSpPr/>
          <p:nvPr/>
        </p:nvSpPr>
        <p:spPr>
          <a:xfrm>
            <a:off x="846907" y="2715806"/>
            <a:ext cx="2727103" cy="3017214"/>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t"/>
          <a:lstStyle/>
          <a:p>
            <a:pPr algn="ctr"/>
            <a:endParaRPr lang="en-GB" sz="1600" b="1" dirty="0"/>
          </a:p>
          <a:p>
            <a:pPr algn="ctr"/>
            <a:r>
              <a:rPr lang="en-GB" sz="2800" b="1" dirty="0">
                <a:solidFill>
                  <a:schemeClr val="accent4"/>
                </a:solidFill>
              </a:rPr>
              <a:t>We’ve Achieved A Lot!</a:t>
            </a:r>
          </a:p>
          <a:p>
            <a:endParaRPr lang="en-GB" sz="1400" b="1" dirty="0"/>
          </a:p>
          <a:p>
            <a:pPr marL="285750" indent="-285750">
              <a:buFontTx/>
              <a:buChar char="-"/>
            </a:pPr>
            <a:r>
              <a:rPr lang="en-GB" sz="1600" dirty="0"/>
              <a:t>Team Up</a:t>
            </a:r>
          </a:p>
          <a:p>
            <a:pPr marL="285750" indent="-285750">
              <a:buFontTx/>
              <a:buChar char="-"/>
            </a:pPr>
            <a:r>
              <a:rPr lang="en-GB" sz="1600" dirty="0"/>
              <a:t>GP Model</a:t>
            </a:r>
          </a:p>
          <a:p>
            <a:pPr marL="285750" indent="-285750">
              <a:buFontTx/>
              <a:buChar char="-"/>
            </a:pPr>
            <a:r>
              <a:rPr lang="en-GB" sz="1600" dirty="0"/>
              <a:t>Empowering General Practice</a:t>
            </a:r>
          </a:p>
          <a:p>
            <a:pPr marL="285750" indent="-285750">
              <a:buFontTx/>
              <a:buChar char="-"/>
            </a:pPr>
            <a:r>
              <a:rPr lang="en-GB" sz="1600" dirty="0"/>
              <a:t>End of Life Care</a:t>
            </a:r>
          </a:p>
          <a:p>
            <a:pPr marL="285750" indent="-285750">
              <a:buFontTx/>
              <a:buChar char="-"/>
            </a:pPr>
            <a:r>
              <a:rPr lang="en-GB" sz="1600" dirty="0"/>
              <a:t>Living Well</a:t>
            </a:r>
          </a:p>
          <a:p>
            <a:endParaRPr lang="en-GB" sz="1600" dirty="0"/>
          </a:p>
        </p:txBody>
      </p:sp>
      <p:sp>
        <p:nvSpPr>
          <p:cNvPr id="2" name="Title 1">
            <a:extLst>
              <a:ext uri="{FF2B5EF4-FFF2-40B4-BE49-F238E27FC236}">
                <a16:creationId xmlns:a16="http://schemas.microsoft.com/office/drawing/2014/main" id="{3EEFD423-6B1E-0D70-F3E2-BE7F173BD0A3}"/>
              </a:ext>
            </a:extLst>
          </p:cNvPr>
          <p:cNvSpPr>
            <a:spLocks noGrp="1"/>
          </p:cNvSpPr>
          <p:nvPr>
            <p:ph type="title"/>
          </p:nvPr>
        </p:nvSpPr>
        <p:spPr>
          <a:xfrm>
            <a:off x="492508" y="619893"/>
            <a:ext cx="11206984" cy="653171"/>
          </a:xfrm>
        </p:spPr>
        <p:txBody>
          <a:bodyPr/>
          <a:lstStyle/>
          <a:p>
            <a:r>
              <a:rPr lang="en-GB" sz="3200" b="1" dirty="0"/>
              <a:t>But…</a:t>
            </a:r>
          </a:p>
        </p:txBody>
      </p:sp>
      <p:sp>
        <p:nvSpPr>
          <p:cNvPr id="3" name="Content Placeholder 2">
            <a:extLst>
              <a:ext uri="{FF2B5EF4-FFF2-40B4-BE49-F238E27FC236}">
                <a16:creationId xmlns:a16="http://schemas.microsoft.com/office/drawing/2014/main" id="{4EE7136C-15F0-1FBA-A512-02DEFF70E063}"/>
              </a:ext>
            </a:extLst>
          </p:cNvPr>
          <p:cNvSpPr>
            <a:spLocks noGrp="1"/>
          </p:cNvSpPr>
          <p:nvPr>
            <p:ph idx="1"/>
          </p:nvPr>
        </p:nvSpPr>
        <p:spPr>
          <a:xfrm>
            <a:off x="573050" y="1140965"/>
            <a:ext cx="5751550" cy="1547809"/>
          </a:xfrm>
          <a:ln>
            <a:no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lgn="ctr">
              <a:spcBef>
                <a:spcPts val="600"/>
              </a:spcBef>
              <a:spcAft>
                <a:spcPts val="600"/>
              </a:spcAft>
              <a:buNone/>
            </a:pPr>
            <a:endParaRPr lang="en-GB" sz="800" b="1" dirty="0">
              <a:solidFill>
                <a:schemeClr val="accent5"/>
              </a:solidFill>
            </a:endParaRPr>
          </a:p>
          <a:p>
            <a:pPr marL="0" indent="0" algn="ctr">
              <a:spcBef>
                <a:spcPts val="600"/>
              </a:spcBef>
              <a:spcAft>
                <a:spcPts val="600"/>
              </a:spcAft>
              <a:buNone/>
            </a:pPr>
            <a:r>
              <a:rPr lang="en-GB" sz="2800" b="1" dirty="0">
                <a:solidFill>
                  <a:schemeClr val="accent5"/>
                </a:solidFill>
              </a:rPr>
              <a:t>This Isn’t New!</a:t>
            </a:r>
          </a:p>
          <a:p>
            <a:pPr marL="358775" indent="0">
              <a:spcBef>
                <a:spcPts val="600"/>
              </a:spcBef>
              <a:spcAft>
                <a:spcPts val="600"/>
              </a:spcAft>
              <a:buNone/>
            </a:pPr>
            <a:r>
              <a:rPr lang="en-GB" sz="1600" dirty="0"/>
              <a:t>It </a:t>
            </a:r>
            <a:r>
              <a:rPr lang="en-GB" sz="1600" b="1" dirty="0"/>
              <a:t>started in 2012 </a:t>
            </a:r>
            <a:r>
              <a:rPr lang="en-GB" sz="1600" dirty="0"/>
              <a:t>with the Health and Care Act and has featured in national narrative ever since </a:t>
            </a:r>
            <a:r>
              <a:rPr lang="en-GB" sz="1600" b="1" dirty="0"/>
              <a:t>and </a:t>
            </a:r>
            <a:r>
              <a:rPr lang="en-GB" sz="1600" dirty="0"/>
              <a:t>in our </a:t>
            </a:r>
            <a:r>
              <a:rPr lang="en-GB" sz="1600" b="1" dirty="0"/>
              <a:t>JUCD priorities and successes</a:t>
            </a:r>
          </a:p>
        </p:txBody>
      </p:sp>
      <p:pic>
        <p:nvPicPr>
          <p:cNvPr id="12" name="Picture 11" descr="A picture containing timeline&#10;&#10;Description automatically generated">
            <a:extLst>
              <a:ext uri="{FF2B5EF4-FFF2-40B4-BE49-F238E27FC236}">
                <a16:creationId xmlns:a16="http://schemas.microsoft.com/office/drawing/2014/main" id="{39C68B60-CEEA-5205-8786-9FBF6E4922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sp>
        <p:nvSpPr>
          <p:cNvPr id="13" name="Rectangle 12">
            <a:extLst>
              <a:ext uri="{FF2B5EF4-FFF2-40B4-BE49-F238E27FC236}">
                <a16:creationId xmlns:a16="http://schemas.microsoft.com/office/drawing/2014/main" id="{41073309-EA19-CE9C-3DD3-9C4D71B7BB5D}"/>
              </a:ext>
            </a:extLst>
          </p:cNvPr>
          <p:cNvSpPr/>
          <p:nvPr/>
        </p:nvSpPr>
        <p:spPr>
          <a:xfrm>
            <a:off x="3574011" y="2715641"/>
            <a:ext cx="2761475" cy="301721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gn="ctr"/>
            <a:endParaRPr lang="en-GB" sz="1600" b="1" dirty="0"/>
          </a:p>
          <a:p>
            <a:pPr algn="ctr"/>
            <a:r>
              <a:rPr lang="en-GB" sz="2800" b="1" dirty="0">
                <a:solidFill>
                  <a:schemeClr val="accent3"/>
                </a:solidFill>
              </a:rPr>
              <a:t>Function </a:t>
            </a:r>
          </a:p>
          <a:p>
            <a:pPr algn="ctr"/>
            <a:r>
              <a:rPr lang="en-GB" sz="2800" b="1" dirty="0">
                <a:solidFill>
                  <a:schemeClr val="accent3"/>
                </a:solidFill>
              </a:rPr>
              <a:t>Before Form!</a:t>
            </a:r>
          </a:p>
          <a:p>
            <a:endParaRPr lang="en-GB" sz="1400" b="1" dirty="0"/>
          </a:p>
          <a:p>
            <a:pPr marL="285750" indent="-285750">
              <a:buFontTx/>
              <a:buChar char="-"/>
            </a:pPr>
            <a:r>
              <a:rPr lang="en-GB" sz="1600" dirty="0"/>
              <a:t>We have importantly developed our </a:t>
            </a:r>
            <a:r>
              <a:rPr lang="en-GB" sz="1600" b="1" dirty="0"/>
              <a:t>functions first</a:t>
            </a:r>
          </a:p>
          <a:p>
            <a:pPr marL="285750" indent="-285750">
              <a:buFontTx/>
              <a:buChar char="-"/>
            </a:pPr>
            <a:r>
              <a:rPr lang="en-GB" sz="1600" dirty="0"/>
              <a:t>Now we need some form!</a:t>
            </a:r>
          </a:p>
        </p:txBody>
      </p:sp>
      <p:sp>
        <p:nvSpPr>
          <p:cNvPr id="15" name="TextBox 14">
            <a:extLst>
              <a:ext uri="{FF2B5EF4-FFF2-40B4-BE49-F238E27FC236}">
                <a16:creationId xmlns:a16="http://schemas.microsoft.com/office/drawing/2014/main" id="{D3E15642-617D-E00E-EE77-AC5BAB162D9F}"/>
              </a:ext>
            </a:extLst>
          </p:cNvPr>
          <p:cNvSpPr txBox="1"/>
          <p:nvPr/>
        </p:nvSpPr>
        <p:spPr>
          <a:xfrm>
            <a:off x="6872779" y="1591893"/>
            <a:ext cx="4746171" cy="3708708"/>
          </a:xfrm>
          <a:prstGeom prst="rect">
            <a:avLst/>
          </a:prstGeom>
          <a:noFill/>
        </p:spPr>
        <p:txBody>
          <a:bodyPr wrap="square">
            <a:spAutoFit/>
          </a:bodyPr>
          <a:lstStyle/>
          <a:p>
            <a:r>
              <a:rPr lang="en-GB" sz="2200" dirty="0">
                <a:solidFill>
                  <a:schemeClr val="bg2"/>
                </a:solidFill>
                <a:latin typeface="Aptos Light" panose="020B0004020202020204" pitchFamily="34" charset="0"/>
                <a:cs typeface="Segoe UI" panose="020B0502040204020203" pitchFamily="34" charset="0"/>
              </a:rPr>
              <a:t>“You might not need to change current structures. In Leeds, we… didn’t change people’s organisations, but we worked in a more integrated way [across community services, GPs, and adult social care],” she said. “Every time we have a structural reorganisation, it costs millions of pounds”.</a:t>
            </a:r>
          </a:p>
          <a:p>
            <a:endParaRPr lang="en-GB" sz="900" dirty="0">
              <a:solidFill>
                <a:schemeClr val="bg2"/>
              </a:solidFill>
              <a:latin typeface="Segoe UI" panose="020B0502040204020203" pitchFamily="34" charset="0"/>
              <a:cs typeface="Segoe UI" panose="020B0502040204020203" pitchFamily="34" charset="0"/>
            </a:endParaRPr>
          </a:p>
          <a:p>
            <a:r>
              <a:rPr lang="en-GB" sz="1400" u="sng" dirty="0">
                <a:solidFill>
                  <a:schemeClr val="accent6"/>
                </a:solidFill>
                <a:effectLst/>
                <a:latin typeface="Aptos" panose="020B00040202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https://www.hsj.co.uk/policy-and-regulation/government-warned-against-10-year-plan-restructure/7039493.article</a:t>
            </a:r>
            <a:r>
              <a:rPr lang="en-GB" sz="1400" dirty="0">
                <a:solidFill>
                  <a:schemeClr val="accent6"/>
                </a:solidFill>
                <a:effectLst/>
                <a:latin typeface="Aptos" panose="020B0004020202020204" pitchFamily="34" charset="0"/>
                <a:ea typeface="Aptos" panose="020B0004020202020204" pitchFamily="34" charset="0"/>
                <a:cs typeface="Aptos" panose="020B0004020202020204" pitchFamily="34" charset="0"/>
              </a:rPr>
              <a:t> </a:t>
            </a:r>
            <a:r>
              <a:rPr lang="en-GB" sz="1400" dirty="0">
                <a:solidFill>
                  <a:schemeClr val="accent6"/>
                </a:solidFill>
                <a:effectLst/>
                <a:latin typeface="Segoe UI" panose="020B0502040204020203" pitchFamily="34" charset="0"/>
                <a:ea typeface="Aptos" panose="020B0004020202020204" pitchFamily="34" charset="0"/>
                <a:cs typeface="Segoe UI" panose="020B0502040204020203" pitchFamily="34" charset="0"/>
              </a:rPr>
              <a:t> </a:t>
            </a:r>
            <a:endParaRPr lang="en-GB" sz="1400" dirty="0">
              <a:solidFill>
                <a:schemeClr val="accent6"/>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7067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ACBC2-1D59-65CA-B88F-44440291E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B68A4-A23E-297E-1742-9E6A6B73762F}"/>
              </a:ext>
            </a:extLst>
          </p:cNvPr>
          <p:cNvSpPr>
            <a:spLocks noGrp="1"/>
          </p:cNvSpPr>
          <p:nvPr>
            <p:ph type="title"/>
          </p:nvPr>
        </p:nvSpPr>
        <p:spPr>
          <a:xfrm>
            <a:off x="375462" y="750275"/>
            <a:ext cx="11441076" cy="420371"/>
          </a:xfrm>
        </p:spPr>
        <p:txBody>
          <a:bodyPr>
            <a:noAutofit/>
          </a:bodyPr>
          <a:lstStyle/>
          <a:p>
            <a:r>
              <a:rPr lang="en-GB" sz="3200" b="1" dirty="0"/>
              <a:t>A Bit More on Team Up in Derby and Derbyshire: Robert’s Story</a:t>
            </a:r>
          </a:p>
        </p:txBody>
      </p:sp>
      <p:pic>
        <p:nvPicPr>
          <p:cNvPr id="3" name="Picture 2">
            <a:hlinkClick r:id="rId3"/>
            <a:extLst>
              <a:ext uri="{FF2B5EF4-FFF2-40B4-BE49-F238E27FC236}">
                <a16:creationId xmlns:a16="http://schemas.microsoft.com/office/drawing/2014/main" id="{C8B1F6FC-BF64-77D8-3D49-752331C6A059}"/>
              </a:ext>
            </a:extLst>
          </p:cNvPr>
          <p:cNvPicPr>
            <a:picLocks noChangeAspect="1"/>
          </p:cNvPicPr>
          <p:nvPr/>
        </p:nvPicPr>
        <p:blipFill>
          <a:blip r:embed="rId4"/>
          <a:stretch>
            <a:fillRect/>
          </a:stretch>
        </p:blipFill>
        <p:spPr>
          <a:xfrm>
            <a:off x="2906988" y="1879662"/>
            <a:ext cx="6378023" cy="3519770"/>
          </a:xfrm>
          <a:prstGeom prst="rect">
            <a:avLst/>
          </a:prstGeom>
        </p:spPr>
      </p:pic>
      <p:sp>
        <p:nvSpPr>
          <p:cNvPr id="4" name="Text Placeholder 4">
            <a:extLst>
              <a:ext uri="{FF2B5EF4-FFF2-40B4-BE49-F238E27FC236}">
                <a16:creationId xmlns:a16="http://schemas.microsoft.com/office/drawing/2014/main" id="{0E22A30A-4479-F28F-5245-2E0D501E3F35}"/>
              </a:ext>
            </a:extLst>
          </p:cNvPr>
          <p:cNvSpPr txBox="1">
            <a:spLocks/>
          </p:cNvSpPr>
          <p:nvPr/>
        </p:nvSpPr>
        <p:spPr>
          <a:xfrm>
            <a:off x="1493817" y="6386298"/>
            <a:ext cx="7172974" cy="354807"/>
          </a:xfrm>
          <a:prstGeom prst="rect">
            <a:avLst/>
          </a:prstGeom>
        </p:spPr>
        <p:txBody>
          <a:bodyPr vert="horz" lIns="0" tIns="0" rIns="0" bIns="0" rtlCol="0">
            <a:noAutofit/>
          </a:bodyPr>
          <a:lstStyle>
            <a:lvl1pPr marL="228614" indent="-228614" algn="l" defTabSz="914406" rtl="0" eaLnBrk="1" latinLnBrk="0" hangingPunct="1">
              <a:lnSpc>
                <a:spcPct val="100000"/>
              </a:lnSpc>
              <a:spcBef>
                <a:spcPts val="0"/>
              </a:spcBef>
              <a:buFont typeface="+mj-lt"/>
              <a:buAutoNum type="arabicPeriod"/>
              <a:defRPr sz="1000" b="0" i="0"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vl2pPr marL="457190" indent="-228602" algn="l" defTabSz="914406" rtl="0" eaLnBrk="1" latinLnBrk="0" hangingPunct="1">
              <a:lnSpc>
                <a:spcPct val="100000"/>
              </a:lnSpc>
              <a:spcBef>
                <a:spcPts val="0"/>
              </a:spcBef>
              <a:buFont typeface="Arial" panose="020B0604020202020204" pitchFamily="34" charset="0"/>
              <a:buChar char="•"/>
              <a:defRPr sz="1600" b="0" i="0" kern="1200">
                <a:solidFill>
                  <a:schemeClr val="tx1"/>
                </a:solidFill>
                <a:latin typeface="Aptos" panose="020B0004020202020204" pitchFamily="34" charset="0"/>
                <a:ea typeface="Calibri" panose="020F0502020204030204" pitchFamily="34" charset="0"/>
                <a:cs typeface="Calibri" panose="020F0502020204030204" pitchFamily="34" charset="0"/>
              </a:defRPr>
            </a:lvl2pPr>
            <a:lvl3pPr marL="685779" indent="-228602" algn="l" defTabSz="914406" rtl="0" eaLnBrk="1" latinLnBrk="0" hangingPunct="1">
              <a:lnSpc>
                <a:spcPct val="100000"/>
              </a:lnSpc>
              <a:spcBef>
                <a:spcPts val="0"/>
              </a:spcBef>
              <a:buFont typeface="Arial" panose="020B0604020202020204" pitchFamily="34" charset="0"/>
              <a:buChar char="•"/>
              <a:defRPr sz="1400" b="0" i="0" kern="1200">
                <a:solidFill>
                  <a:schemeClr val="tx1"/>
                </a:solidFill>
                <a:latin typeface="Aptos" panose="020B0004020202020204" pitchFamily="34" charset="0"/>
                <a:ea typeface="Calibri" panose="020F0502020204030204" pitchFamily="34" charset="0"/>
                <a:cs typeface="Calibri" panose="020F0502020204030204" pitchFamily="34" charset="0"/>
              </a:defRPr>
            </a:lvl3pPr>
            <a:lvl4pPr marL="914367" indent="-228602" algn="l" defTabSz="914406" rtl="0" eaLnBrk="1" latinLnBrk="0" hangingPunct="1">
              <a:lnSpc>
                <a:spcPct val="100000"/>
              </a:lnSpc>
              <a:spcBef>
                <a:spcPts val="0"/>
              </a:spcBef>
              <a:buFont typeface="Arial" panose="020B0604020202020204" pitchFamily="34" charset="0"/>
              <a:buChar char="•"/>
              <a:defRPr sz="1200" b="0" i="0" kern="1200">
                <a:solidFill>
                  <a:schemeClr val="tx1"/>
                </a:solidFill>
                <a:latin typeface="Aptos" panose="020B0004020202020204" pitchFamily="34" charset="0"/>
                <a:ea typeface="Calibri" panose="020F0502020204030204" pitchFamily="34" charset="0"/>
                <a:cs typeface="Calibri" panose="020F0502020204030204" pitchFamily="34" charset="0"/>
              </a:defRPr>
            </a:lvl4pPr>
            <a:lvl5pPr marL="1142956" indent="-228602" algn="l" defTabSz="914406" rtl="0" eaLnBrk="1" latinLnBrk="0" hangingPunct="1">
              <a:lnSpc>
                <a:spcPct val="100000"/>
              </a:lnSpc>
              <a:spcBef>
                <a:spcPts val="0"/>
              </a:spcBef>
              <a:buFont typeface="Arial" panose="020B0604020202020204" pitchFamily="34" charset="0"/>
              <a:buChar char="•"/>
              <a:defRPr sz="1200" b="0" i="0" kern="1200">
                <a:solidFill>
                  <a:schemeClr val="tx1"/>
                </a:solidFill>
                <a:latin typeface="Aptos" panose="020B0004020202020204" pitchFamily="34" charset="0"/>
                <a:ea typeface="Calibri" panose="020F0502020204030204" pitchFamily="34" charset="0"/>
                <a:cs typeface="Calibri" panose="020F050202020403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u="sng" dirty="0">
                <a:hlinkClick r:id="rId3"/>
              </a:rPr>
              <a:t>https://youtu.be/xVIedZKih84</a:t>
            </a:r>
            <a:endParaRPr lang="en-GB" dirty="0"/>
          </a:p>
          <a:p>
            <a:endParaRPr lang="en-GB" dirty="0"/>
          </a:p>
        </p:txBody>
      </p:sp>
    </p:spTree>
    <p:extLst>
      <p:ext uri="{BB962C8B-B14F-4D97-AF65-F5344CB8AC3E}">
        <p14:creationId xmlns:p14="http://schemas.microsoft.com/office/powerpoint/2010/main" val="56414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78E44-6AC5-8E0C-BA38-19F482DE3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7F0CA-8403-4964-6332-25356F5F3668}"/>
              </a:ext>
            </a:extLst>
          </p:cNvPr>
          <p:cNvSpPr>
            <a:spLocks noGrp="1"/>
          </p:cNvSpPr>
          <p:nvPr>
            <p:ph type="title"/>
          </p:nvPr>
        </p:nvSpPr>
        <p:spPr/>
        <p:txBody>
          <a:bodyPr>
            <a:normAutofit fontScale="90000"/>
          </a:bodyPr>
          <a:lstStyle/>
          <a:p>
            <a:r>
              <a:rPr lang="en-GB" b="1" dirty="0"/>
              <a:t>Problem Statements</a:t>
            </a:r>
          </a:p>
        </p:txBody>
      </p:sp>
      <p:grpSp>
        <p:nvGrpSpPr>
          <p:cNvPr id="17" name="Group 16">
            <a:extLst>
              <a:ext uri="{FF2B5EF4-FFF2-40B4-BE49-F238E27FC236}">
                <a16:creationId xmlns:a16="http://schemas.microsoft.com/office/drawing/2014/main" id="{2FEABAE3-ED6B-01C3-0738-22A4DD89A3D4}"/>
              </a:ext>
            </a:extLst>
          </p:cNvPr>
          <p:cNvGrpSpPr/>
          <p:nvPr/>
        </p:nvGrpSpPr>
        <p:grpSpPr>
          <a:xfrm>
            <a:off x="1250950" y="984250"/>
            <a:ext cx="838200" cy="4889500"/>
            <a:chOff x="1250950" y="1130300"/>
            <a:chExt cx="838200" cy="3657600"/>
          </a:xfrm>
        </p:grpSpPr>
        <p:sp>
          <p:nvSpPr>
            <p:cNvPr id="13" name="Rectangle 12">
              <a:extLst>
                <a:ext uri="{FF2B5EF4-FFF2-40B4-BE49-F238E27FC236}">
                  <a16:creationId xmlns:a16="http://schemas.microsoft.com/office/drawing/2014/main" id="{CE6ECD79-DA45-13B4-E74D-797BB9E6A487}"/>
                </a:ext>
              </a:extLst>
            </p:cNvPr>
            <p:cNvSpPr/>
            <p:nvPr/>
          </p:nvSpPr>
          <p:spPr>
            <a:xfrm>
              <a:off x="1250950" y="113030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r>
                <a:rPr lang="en-GB" sz="3200" dirty="0">
                  <a:solidFill>
                    <a:schemeClr val="bg1"/>
                  </a:solidFill>
                </a:rPr>
                <a:t>1</a:t>
              </a:r>
            </a:p>
          </p:txBody>
        </p:sp>
        <p:sp>
          <p:nvSpPr>
            <p:cNvPr id="14" name="Rectangle 13">
              <a:extLst>
                <a:ext uri="{FF2B5EF4-FFF2-40B4-BE49-F238E27FC236}">
                  <a16:creationId xmlns:a16="http://schemas.microsoft.com/office/drawing/2014/main" id="{6D7C3AA1-4AC6-4070-09F9-ACBAF32E5D04}"/>
                </a:ext>
              </a:extLst>
            </p:cNvPr>
            <p:cNvSpPr/>
            <p:nvPr/>
          </p:nvSpPr>
          <p:spPr>
            <a:xfrm>
              <a:off x="1250950" y="207010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r>
                <a:rPr lang="en-GB" sz="3200" dirty="0">
                  <a:solidFill>
                    <a:schemeClr val="bg1"/>
                  </a:solidFill>
                </a:rPr>
                <a:t>2</a:t>
              </a:r>
            </a:p>
          </p:txBody>
        </p:sp>
        <p:sp>
          <p:nvSpPr>
            <p:cNvPr id="15" name="Rectangle 14">
              <a:extLst>
                <a:ext uri="{FF2B5EF4-FFF2-40B4-BE49-F238E27FC236}">
                  <a16:creationId xmlns:a16="http://schemas.microsoft.com/office/drawing/2014/main" id="{FD09BA4F-AFD5-CD12-7506-23EA30CBC3BA}"/>
                </a:ext>
              </a:extLst>
            </p:cNvPr>
            <p:cNvSpPr/>
            <p:nvPr/>
          </p:nvSpPr>
          <p:spPr>
            <a:xfrm>
              <a:off x="1250950" y="3009900"/>
              <a:ext cx="8382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r>
                <a:rPr lang="en-GB" sz="3200" dirty="0">
                  <a:solidFill>
                    <a:schemeClr val="bg1"/>
                  </a:solidFill>
                </a:rPr>
                <a:t>3</a:t>
              </a:r>
            </a:p>
          </p:txBody>
        </p:sp>
        <p:sp>
          <p:nvSpPr>
            <p:cNvPr id="16" name="Rectangle 15">
              <a:extLst>
                <a:ext uri="{FF2B5EF4-FFF2-40B4-BE49-F238E27FC236}">
                  <a16:creationId xmlns:a16="http://schemas.microsoft.com/office/drawing/2014/main" id="{0B162059-17F0-FCDC-92CE-8341A9A5471A}"/>
                </a:ext>
              </a:extLst>
            </p:cNvPr>
            <p:cNvSpPr/>
            <p:nvPr/>
          </p:nvSpPr>
          <p:spPr>
            <a:xfrm>
              <a:off x="1250950" y="3949700"/>
              <a:ext cx="8382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r>
                <a:rPr lang="en-GB" sz="3200" dirty="0">
                  <a:solidFill>
                    <a:schemeClr val="bg1"/>
                  </a:solidFill>
                </a:rPr>
                <a:t>4</a:t>
              </a:r>
            </a:p>
          </p:txBody>
        </p:sp>
      </p:grpSp>
      <p:sp>
        <p:nvSpPr>
          <p:cNvPr id="20" name="Title 2">
            <a:extLst>
              <a:ext uri="{FF2B5EF4-FFF2-40B4-BE49-F238E27FC236}">
                <a16:creationId xmlns:a16="http://schemas.microsoft.com/office/drawing/2014/main" id="{CFAA2F7E-4B1C-F121-0FCC-E42A1A4AD196}"/>
              </a:ext>
            </a:extLst>
          </p:cNvPr>
          <p:cNvSpPr txBox="1">
            <a:spLocks/>
          </p:cNvSpPr>
          <p:nvPr/>
        </p:nvSpPr>
        <p:spPr>
          <a:xfrm>
            <a:off x="2288294" y="984250"/>
            <a:ext cx="8947150"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a:lnSpc>
                <a:spcPct val="100000"/>
              </a:lnSpc>
            </a:pPr>
            <a:r>
              <a:rPr lang="en-GB" sz="2400" dirty="0">
                <a:latin typeface="+mn-lt"/>
              </a:rPr>
              <a:t>A Disempowered Population; increasingly dependent on health and social care support</a:t>
            </a:r>
          </a:p>
        </p:txBody>
      </p:sp>
      <p:sp>
        <p:nvSpPr>
          <p:cNvPr id="21" name="Title 2">
            <a:extLst>
              <a:ext uri="{FF2B5EF4-FFF2-40B4-BE49-F238E27FC236}">
                <a16:creationId xmlns:a16="http://schemas.microsoft.com/office/drawing/2014/main" id="{82BC9AA1-2B69-6C89-3FB8-FE6CA159278A}"/>
              </a:ext>
            </a:extLst>
          </p:cNvPr>
          <p:cNvSpPr txBox="1">
            <a:spLocks/>
          </p:cNvSpPr>
          <p:nvPr/>
        </p:nvSpPr>
        <p:spPr>
          <a:xfrm>
            <a:off x="2288294" y="2240580"/>
            <a:ext cx="8947150"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a:lnSpc>
                <a:spcPct val="100000"/>
              </a:lnSpc>
            </a:pPr>
            <a:r>
              <a:rPr lang="en-GB" sz="2400" dirty="0">
                <a:latin typeface="+mn-lt"/>
              </a:rPr>
              <a:t>Difficulty in Enabling Local Innovation While Maintaining System-Wide Insight</a:t>
            </a:r>
          </a:p>
        </p:txBody>
      </p:sp>
      <p:sp>
        <p:nvSpPr>
          <p:cNvPr id="22" name="Title 2">
            <a:extLst>
              <a:ext uri="{FF2B5EF4-FFF2-40B4-BE49-F238E27FC236}">
                <a16:creationId xmlns:a16="http://schemas.microsoft.com/office/drawing/2014/main" id="{4428C82D-401C-B605-EEAF-8E0A4252B4D4}"/>
              </a:ext>
            </a:extLst>
          </p:cNvPr>
          <p:cNvSpPr txBox="1">
            <a:spLocks/>
          </p:cNvSpPr>
          <p:nvPr/>
        </p:nvSpPr>
        <p:spPr>
          <a:xfrm>
            <a:off x="2288294" y="3496910"/>
            <a:ext cx="8947150"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a:lnSpc>
                <a:spcPct val="100000"/>
              </a:lnSpc>
            </a:pPr>
            <a:r>
              <a:rPr lang="en-GB" sz="2400" dirty="0">
                <a:latin typeface="+mn-lt"/>
              </a:rPr>
              <a:t>Lack of Scalable Accountability Frameworks Across System Levels</a:t>
            </a:r>
          </a:p>
        </p:txBody>
      </p:sp>
      <p:sp>
        <p:nvSpPr>
          <p:cNvPr id="23" name="Title 2">
            <a:extLst>
              <a:ext uri="{FF2B5EF4-FFF2-40B4-BE49-F238E27FC236}">
                <a16:creationId xmlns:a16="http://schemas.microsoft.com/office/drawing/2014/main" id="{65F152A9-15AA-624C-73A3-A11B9414F285}"/>
              </a:ext>
            </a:extLst>
          </p:cNvPr>
          <p:cNvSpPr txBox="1">
            <a:spLocks/>
          </p:cNvSpPr>
          <p:nvPr/>
        </p:nvSpPr>
        <p:spPr>
          <a:xfrm>
            <a:off x="2288294" y="4753240"/>
            <a:ext cx="8947150"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a:lnSpc>
                <a:spcPct val="100000"/>
              </a:lnSpc>
            </a:pPr>
            <a:r>
              <a:rPr lang="en-GB" sz="2400" dirty="0">
                <a:latin typeface="+mn-lt"/>
              </a:rPr>
              <a:t>Lack of Infrastructure for Managing Pooled Budgets in Integrated Care Delivery</a:t>
            </a:r>
          </a:p>
        </p:txBody>
      </p:sp>
    </p:spTree>
    <p:extLst>
      <p:ext uri="{BB962C8B-B14F-4D97-AF65-F5344CB8AC3E}">
        <p14:creationId xmlns:p14="http://schemas.microsoft.com/office/powerpoint/2010/main" val="266272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09397-D10E-1E5D-CF81-0A2A78330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38EB0-64B6-6313-3768-DBED5AF5316B}"/>
              </a:ext>
            </a:extLst>
          </p:cNvPr>
          <p:cNvSpPr>
            <a:spLocks noGrp="1"/>
          </p:cNvSpPr>
          <p:nvPr>
            <p:ph type="title"/>
          </p:nvPr>
        </p:nvSpPr>
        <p:spPr/>
        <p:txBody>
          <a:bodyPr>
            <a:normAutofit fontScale="90000"/>
          </a:bodyPr>
          <a:lstStyle/>
          <a:p>
            <a:r>
              <a:rPr lang="en-GB" dirty="0"/>
              <a:t>Desired Outcomes</a:t>
            </a:r>
            <a:endParaRPr lang="en-GB" b="1" dirty="0"/>
          </a:p>
        </p:txBody>
      </p:sp>
      <p:grpSp>
        <p:nvGrpSpPr>
          <p:cNvPr id="17" name="Group 16">
            <a:extLst>
              <a:ext uri="{FF2B5EF4-FFF2-40B4-BE49-F238E27FC236}">
                <a16:creationId xmlns:a16="http://schemas.microsoft.com/office/drawing/2014/main" id="{DFBC94BE-62A7-D058-0F3D-2A16ED0E9BA5}"/>
              </a:ext>
            </a:extLst>
          </p:cNvPr>
          <p:cNvGrpSpPr/>
          <p:nvPr/>
        </p:nvGrpSpPr>
        <p:grpSpPr>
          <a:xfrm>
            <a:off x="1250950" y="984250"/>
            <a:ext cx="838200" cy="4889500"/>
            <a:chOff x="1250950" y="1130300"/>
            <a:chExt cx="838200" cy="3657600"/>
          </a:xfrm>
        </p:grpSpPr>
        <p:sp>
          <p:nvSpPr>
            <p:cNvPr id="13" name="Rectangle 12">
              <a:extLst>
                <a:ext uri="{FF2B5EF4-FFF2-40B4-BE49-F238E27FC236}">
                  <a16:creationId xmlns:a16="http://schemas.microsoft.com/office/drawing/2014/main" id="{24D5D6FD-FA1D-6E61-CB4E-43B16639B3D6}"/>
                </a:ext>
              </a:extLst>
            </p:cNvPr>
            <p:cNvSpPr/>
            <p:nvPr/>
          </p:nvSpPr>
          <p:spPr>
            <a:xfrm>
              <a:off x="1250950" y="113030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r>
                <a:rPr lang="en-GB" sz="3200" dirty="0">
                  <a:solidFill>
                    <a:schemeClr val="bg1"/>
                  </a:solidFill>
                </a:rPr>
                <a:t>1</a:t>
              </a:r>
            </a:p>
          </p:txBody>
        </p:sp>
        <p:sp>
          <p:nvSpPr>
            <p:cNvPr id="14" name="Rectangle 13">
              <a:extLst>
                <a:ext uri="{FF2B5EF4-FFF2-40B4-BE49-F238E27FC236}">
                  <a16:creationId xmlns:a16="http://schemas.microsoft.com/office/drawing/2014/main" id="{65BFED05-0615-B5A0-0BFE-4AC82469CE32}"/>
                </a:ext>
              </a:extLst>
            </p:cNvPr>
            <p:cNvSpPr/>
            <p:nvPr/>
          </p:nvSpPr>
          <p:spPr>
            <a:xfrm>
              <a:off x="1250950" y="207010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r>
                <a:rPr lang="en-GB" sz="3200" dirty="0">
                  <a:solidFill>
                    <a:schemeClr val="bg1"/>
                  </a:solidFill>
                </a:rPr>
                <a:t>2</a:t>
              </a:r>
            </a:p>
          </p:txBody>
        </p:sp>
        <p:sp>
          <p:nvSpPr>
            <p:cNvPr id="15" name="Rectangle 14">
              <a:extLst>
                <a:ext uri="{FF2B5EF4-FFF2-40B4-BE49-F238E27FC236}">
                  <a16:creationId xmlns:a16="http://schemas.microsoft.com/office/drawing/2014/main" id="{F497A72A-78BE-06B3-1DF2-51F85980981D}"/>
                </a:ext>
              </a:extLst>
            </p:cNvPr>
            <p:cNvSpPr/>
            <p:nvPr/>
          </p:nvSpPr>
          <p:spPr>
            <a:xfrm>
              <a:off x="1250950" y="3009900"/>
              <a:ext cx="8382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r>
                <a:rPr lang="en-GB" sz="3200" dirty="0">
                  <a:solidFill>
                    <a:schemeClr val="bg1"/>
                  </a:solidFill>
                </a:rPr>
                <a:t>3</a:t>
              </a:r>
            </a:p>
          </p:txBody>
        </p:sp>
        <p:sp>
          <p:nvSpPr>
            <p:cNvPr id="16" name="Rectangle 15">
              <a:extLst>
                <a:ext uri="{FF2B5EF4-FFF2-40B4-BE49-F238E27FC236}">
                  <a16:creationId xmlns:a16="http://schemas.microsoft.com/office/drawing/2014/main" id="{D6701680-D767-AE24-E6B7-84F1336EA28A}"/>
                </a:ext>
              </a:extLst>
            </p:cNvPr>
            <p:cNvSpPr/>
            <p:nvPr/>
          </p:nvSpPr>
          <p:spPr>
            <a:xfrm>
              <a:off x="1250950" y="3949700"/>
              <a:ext cx="8382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r>
                <a:rPr lang="en-GB" sz="3200" dirty="0">
                  <a:solidFill>
                    <a:schemeClr val="bg1"/>
                  </a:solidFill>
                </a:rPr>
                <a:t>4</a:t>
              </a:r>
            </a:p>
          </p:txBody>
        </p:sp>
      </p:grpSp>
      <p:sp>
        <p:nvSpPr>
          <p:cNvPr id="20" name="Title 2">
            <a:extLst>
              <a:ext uri="{FF2B5EF4-FFF2-40B4-BE49-F238E27FC236}">
                <a16:creationId xmlns:a16="http://schemas.microsoft.com/office/drawing/2014/main" id="{BD6328AF-7709-5BF7-7F26-F5FC09B24026}"/>
              </a:ext>
            </a:extLst>
          </p:cNvPr>
          <p:cNvSpPr txBox="1">
            <a:spLocks/>
          </p:cNvSpPr>
          <p:nvPr/>
        </p:nvSpPr>
        <p:spPr>
          <a:xfrm>
            <a:off x="2288294" y="984250"/>
            <a:ext cx="8947150"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lvl="0">
              <a:lnSpc>
                <a:spcPct val="100000"/>
              </a:lnSpc>
            </a:pPr>
            <a:r>
              <a:rPr lang="en-GB" sz="2400" b="1" dirty="0">
                <a:solidFill>
                  <a:schemeClr val="accent2"/>
                </a:solidFill>
                <a:effectLst/>
                <a:latin typeface="Aptos Light" panose="020B0004020202020204" pitchFamily="34" charset="0"/>
                <a:ea typeface="Aptos" panose="020B0004020202020204" pitchFamily="34" charset="0"/>
                <a:cs typeface="Times New Roman" panose="02020603050405020304" pitchFamily="18" charset="0"/>
              </a:rPr>
              <a:t>Empowered Local Decision-Making Through Scaled Collaboration</a:t>
            </a:r>
            <a:r>
              <a:rPr lang="en-GB" sz="2400" dirty="0">
                <a:solidFill>
                  <a:schemeClr val="accent2"/>
                </a:solidFill>
                <a:effectLst/>
                <a:latin typeface="Aptos Light" panose="020B0004020202020204" pitchFamily="34" charset="0"/>
                <a:ea typeface="Aptos" panose="020B0004020202020204" pitchFamily="34" charset="0"/>
                <a:cs typeface="Aptos" panose="020B0004020202020204" pitchFamily="34" charset="0"/>
              </a:rPr>
              <a:t>  </a:t>
            </a:r>
            <a:endParaRPr lang="en-GB" sz="1100" dirty="0"/>
          </a:p>
        </p:txBody>
      </p:sp>
      <p:sp>
        <p:nvSpPr>
          <p:cNvPr id="21" name="Title 2">
            <a:extLst>
              <a:ext uri="{FF2B5EF4-FFF2-40B4-BE49-F238E27FC236}">
                <a16:creationId xmlns:a16="http://schemas.microsoft.com/office/drawing/2014/main" id="{51859EF5-3273-89C0-8A84-3AFA07EB4B3C}"/>
              </a:ext>
            </a:extLst>
          </p:cNvPr>
          <p:cNvSpPr txBox="1">
            <a:spLocks/>
          </p:cNvSpPr>
          <p:nvPr/>
        </p:nvSpPr>
        <p:spPr>
          <a:xfrm>
            <a:off x="2288294" y="2240580"/>
            <a:ext cx="8947150"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lvl="0">
              <a:buNone/>
            </a:pPr>
            <a:r>
              <a:rPr lang="en-GB" sz="2400" b="1" dirty="0">
                <a:solidFill>
                  <a:schemeClr val="accent3"/>
                </a:solidFill>
                <a:effectLst/>
                <a:latin typeface="Aptos Light" panose="020B0004020202020204" pitchFamily="34" charset="0"/>
                <a:ea typeface="Aptos" panose="020B0004020202020204" pitchFamily="34" charset="0"/>
                <a:cs typeface="Times New Roman" panose="02020603050405020304" pitchFamily="18" charset="0"/>
              </a:rPr>
              <a:t> </a:t>
            </a:r>
            <a:r>
              <a:rPr lang="en-GB" sz="2400" dirty="0">
                <a:solidFill>
                  <a:schemeClr val="accent3"/>
                </a:solidFill>
                <a:effectLst/>
                <a:latin typeface="Aptos Light" panose="020B0004020202020204" pitchFamily="34" charset="0"/>
                <a:ea typeface="Aptos" panose="020B0004020202020204" pitchFamily="34" charset="0"/>
                <a:cs typeface="Aptos" panose="020B0004020202020204" pitchFamily="34" charset="0"/>
              </a:rPr>
              <a:t> </a:t>
            </a:r>
            <a:r>
              <a:rPr lang="en-GB" sz="2400" b="1" dirty="0">
                <a:solidFill>
                  <a:schemeClr val="accent3"/>
                </a:solidFill>
                <a:effectLst/>
                <a:latin typeface="Aptos Light" panose="020B0004020202020204" pitchFamily="34" charset="0"/>
                <a:ea typeface="Aptos" panose="020B0004020202020204" pitchFamily="34" charset="0"/>
                <a:cs typeface="Times New Roman" panose="02020603050405020304" pitchFamily="18" charset="0"/>
              </a:rPr>
              <a:t>A Culture of Trust and Accountability Across the System</a:t>
            </a:r>
            <a:r>
              <a:rPr lang="en-GB" sz="2400" dirty="0">
                <a:solidFill>
                  <a:schemeClr val="accent3"/>
                </a:solidFill>
                <a:effectLst/>
                <a:latin typeface="Aptos Light" panose="020B0004020202020204" pitchFamily="34" charset="0"/>
                <a:ea typeface="Aptos" panose="020B0004020202020204" pitchFamily="34" charset="0"/>
                <a:cs typeface="Aptos" panose="020B0004020202020204" pitchFamily="34" charset="0"/>
              </a:rPr>
              <a:t> </a:t>
            </a:r>
          </a:p>
        </p:txBody>
      </p:sp>
      <p:sp>
        <p:nvSpPr>
          <p:cNvPr id="22" name="Title 2">
            <a:extLst>
              <a:ext uri="{FF2B5EF4-FFF2-40B4-BE49-F238E27FC236}">
                <a16:creationId xmlns:a16="http://schemas.microsoft.com/office/drawing/2014/main" id="{15B5B21C-7504-6EAD-6EFD-C566359895D0}"/>
              </a:ext>
            </a:extLst>
          </p:cNvPr>
          <p:cNvSpPr txBox="1">
            <a:spLocks/>
          </p:cNvSpPr>
          <p:nvPr/>
        </p:nvSpPr>
        <p:spPr>
          <a:xfrm>
            <a:off x="2288294" y="3496910"/>
            <a:ext cx="8947150"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lvl="0">
              <a:buNone/>
            </a:pPr>
            <a:r>
              <a:rPr lang="en-GB" sz="2400" b="1" dirty="0">
                <a:solidFill>
                  <a:schemeClr val="accent4"/>
                </a:solidFill>
                <a:effectLst/>
                <a:latin typeface="Aptos Light" panose="020B0004020202020204" pitchFamily="34" charset="0"/>
                <a:ea typeface="Aptos" panose="020B0004020202020204" pitchFamily="34" charset="0"/>
                <a:cs typeface="Times New Roman" panose="02020603050405020304" pitchFamily="18" charset="0"/>
              </a:rPr>
              <a:t>Improved Health Outcomes with Locally Tailored Delivery</a:t>
            </a:r>
            <a:r>
              <a:rPr lang="en-GB" sz="2400" dirty="0">
                <a:solidFill>
                  <a:schemeClr val="accent4"/>
                </a:solidFill>
                <a:effectLst/>
                <a:latin typeface="Aptos Light" panose="020B0004020202020204" pitchFamily="34" charset="0"/>
                <a:ea typeface="Aptos" panose="020B0004020202020204" pitchFamily="34" charset="0"/>
                <a:cs typeface="Aptos" panose="020B0004020202020204" pitchFamily="34" charset="0"/>
              </a:rPr>
              <a:t>  </a:t>
            </a:r>
          </a:p>
        </p:txBody>
      </p:sp>
      <p:sp>
        <p:nvSpPr>
          <p:cNvPr id="23" name="Title 2">
            <a:extLst>
              <a:ext uri="{FF2B5EF4-FFF2-40B4-BE49-F238E27FC236}">
                <a16:creationId xmlns:a16="http://schemas.microsoft.com/office/drawing/2014/main" id="{4743DAF5-4EFA-4F77-E666-E58BF44DAABF}"/>
              </a:ext>
            </a:extLst>
          </p:cNvPr>
          <p:cNvSpPr txBox="1">
            <a:spLocks/>
          </p:cNvSpPr>
          <p:nvPr/>
        </p:nvSpPr>
        <p:spPr>
          <a:xfrm>
            <a:off x="2288294" y="4753240"/>
            <a:ext cx="8947150"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lvl="0">
              <a:lnSpc>
                <a:spcPct val="100000"/>
              </a:lnSpc>
              <a:buNone/>
            </a:pPr>
            <a:r>
              <a:rPr lang="en-GB" sz="2400" b="1" dirty="0">
                <a:solidFill>
                  <a:schemeClr val="accent5"/>
                </a:solidFill>
                <a:effectLst/>
                <a:latin typeface="Aptos Light" panose="020B0004020202020204" pitchFamily="34" charset="0"/>
                <a:ea typeface="Aptos" panose="020B0004020202020204" pitchFamily="34" charset="0"/>
                <a:cs typeface="Times New Roman" panose="02020603050405020304" pitchFamily="18" charset="0"/>
              </a:rPr>
              <a:t>People and Providers  Who Are Supported, Resilient, and Connected</a:t>
            </a:r>
            <a:r>
              <a:rPr lang="en-GB" sz="2400" dirty="0">
                <a:solidFill>
                  <a:schemeClr val="accent5"/>
                </a:solidFill>
                <a:effectLst/>
                <a:latin typeface="Aptos Light"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340534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0903B-1FB3-10C8-FC8A-18DFB60D8A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80016-FF7B-D27A-0F96-163B5EA18081}"/>
              </a:ext>
            </a:extLst>
          </p:cNvPr>
          <p:cNvSpPr>
            <a:spLocks noGrp="1"/>
          </p:cNvSpPr>
          <p:nvPr>
            <p:ph type="title"/>
          </p:nvPr>
        </p:nvSpPr>
        <p:spPr>
          <a:xfrm>
            <a:off x="375462" y="750275"/>
            <a:ext cx="11441076" cy="420371"/>
          </a:xfrm>
        </p:spPr>
        <p:txBody>
          <a:bodyPr>
            <a:noAutofit/>
          </a:bodyPr>
          <a:lstStyle/>
          <a:p>
            <a:r>
              <a:rPr lang="en-GB" sz="3200" dirty="0"/>
              <a:t>The Foundations of Our Neighbourhood Model</a:t>
            </a:r>
            <a:endParaRPr lang="en-GB" sz="3200" b="1" dirty="0"/>
          </a:p>
        </p:txBody>
      </p:sp>
      <p:grpSp>
        <p:nvGrpSpPr>
          <p:cNvPr id="19" name="Group 18">
            <a:extLst>
              <a:ext uri="{FF2B5EF4-FFF2-40B4-BE49-F238E27FC236}">
                <a16:creationId xmlns:a16="http://schemas.microsoft.com/office/drawing/2014/main" id="{78F74AFF-44CD-2538-B56A-FF5D8CD9C805}"/>
              </a:ext>
            </a:extLst>
          </p:cNvPr>
          <p:cNvGrpSpPr/>
          <p:nvPr/>
        </p:nvGrpSpPr>
        <p:grpSpPr>
          <a:xfrm>
            <a:off x="688095" y="2142639"/>
            <a:ext cx="10529632" cy="2616556"/>
            <a:chOff x="688095" y="2142639"/>
            <a:chExt cx="10529632" cy="2616556"/>
          </a:xfrm>
        </p:grpSpPr>
        <p:sp>
          <p:nvSpPr>
            <p:cNvPr id="20" name="Title 2">
              <a:extLst>
                <a:ext uri="{FF2B5EF4-FFF2-40B4-BE49-F238E27FC236}">
                  <a16:creationId xmlns:a16="http://schemas.microsoft.com/office/drawing/2014/main" id="{7E3F471E-A113-F203-7700-1B777EDD7FD0}"/>
                </a:ext>
              </a:extLst>
            </p:cNvPr>
            <p:cNvSpPr txBox="1">
              <a:spLocks/>
            </p:cNvSpPr>
            <p:nvPr/>
          </p:nvSpPr>
          <p:spPr>
            <a:xfrm>
              <a:off x="688095" y="3638685"/>
              <a:ext cx="2136748"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algn="ctr">
                <a:lnSpc>
                  <a:spcPct val="100000"/>
                </a:lnSpc>
              </a:pPr>
              <a:r>
                <a:rPr lang="en-GB" sz="2400" dirty="0">
                  <a:solidFill>
                    <a:schemeClr val="tx2"/>
                  </a:solidFill>
                  <a:latin typeface="+mn-lt"/>
                </a:rPr>
                <a:t>Culture &amp; Relationships</a:t>
              </a:r>
            </a:p>
          </p:txBody>
        </p:sp>
        <p:sp>
          <p:nvSpPr>
            <p:cNvPr id="7" name="Title 2">
              <a:extLst>
                <a:ext uri="{FF2B5EF4-FFF2-40B4-BE49-F238E27FC236}">
                  <a16:creationId xmlns:a16="http://schemas.microsoft.com/office/drawing/2014/main" id="{BE1558F2-F144-2BFF-03FC-C8781A731A89}"/>
                </a:ext>
              </a:extLst>
            </p:cNvPr>
            <p:cNvSpPr txBox="1">
              <a:spLocks/>
            </p:cNvSpPr>
            <p:nvPr/>
          </p:nvSpPr>
          <p:spPr>
            <a:xfrm>
              <a:off x="3514326" y="3638685"/>
              <a:ext cx="2623456"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algn="ctr">
                <a:lnSpc>
                  <a:spcPct val="100000"/>
                </a:lnSpc>
              </a:pPr>
              <a:r>
                <a:rPr lang="en-GB" sz="2400" dirty="0">
                  <a:solidFill>
                    <a:schemeClr val="tx2"/>
                  </a:solidFill>
                  <a:latin typeface="+mn-lt"/>
                </a:rPr>
                <a:t>Distributed Leadership</a:t>
              </a:r>
            </a:p>
          </p:txBody>
        </p:sp>
        <p:sp>
          <p:nvSpPr>
            <p:cNvPr id="8" name="Title 2">
              <a:extLst>
                <a:ext uri="{FF2B5EF4-FFF2-40B4-BE49-F238E27FC236}">
                  <a16:creationId xmlns:a16="http://schemas.microsoft.com/office/drawing/2014/main" id="{C3298A8C-E63C-C719-B245-CF4E946157BF}"/>
                </a:ext>
              </a:extLst>
            </p:cNvPr>
            <p:cNvSpPr txBox="1">
              <a:spLocks/>
            </p:cNvSpPr>
            <p:nvPr/>
          </p:nvSpPr>
          <p:spPr>
            <a:xfrm>
              <a:off x="6827265" y="3638685"/>
              <a:ext cx="1980746"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algn="ctr">
                <a:lnSpc>
                  <a:spcPct val="100000"/>
                </a:lnSpc>
              </a:pPr>
              <a:r>
                <a:rPr lang="en-GB" sz="2400" dirty="0">
                  <a:solidFill>
                    <a:schemeClr val="tx2"/>
                  </a:solidFill>
                  <a:latin typeface="+mn-lt"/>
                </a:rPr>
                <a:t>Strengths Based</a:t>
              </a:r>
            </a:p>
          </p:txBody>
        </p:sp>
        <p:sp>
          <p:nvSpPr>
            <p:cNvPr id="9" name="Title 2">
              <a:extLst>
                <a:ext uri="{FF2B5EF4-FFF2-40B4-BE49-F238E27FC236}">
                  <a16:creationId xmlns:a16="http://schemas.microsoft.com/office/drawing/2014/main" id="{EABC3DFD-64F3-D812-187C-142C55996470}"/>
                </a:ext>
              </a:extLst>
            </p:cNvPr>
            <p:cNvSpPr txBox="1">
              <a:spLocks/>
            </p:cNvSpPr>
            <p:nvPr/>
          </p:nvSpPr>
          <p:spPr>
            <a:xfrm>
              <a:off x="9497494" y="3638685"/>
              <a:ext cx="1720233" cy="1120510"/>
            </a:xfrm>
            <a:prstGeom prst="rect">
              <a:avLst/>
            </a:prstGeom>
          </p:spPr>
          <p:txBody>
            <a:bodyPr vert="horz" lIns="0" tIns="0" rIns="0" bIns="0" rtlCol="0" anchor="ctr">
              <a:noAutofit/>
            </a:bodyPr>
            <a:lstStyle>
              <a:lvl1pPr algn="l" defTabSz="914406" rtl="0" eaLnBrk="1" latinLnBrk="0" hangingPunct="1">
                <a:lnSpc>
                  <a:spcPts val="5443"/>
                </a:lnSpc>
                <a:spcBef>
                  <a:spcPct val="0"/>
                </a:spcBef>
                <a:buNone/>
                <a:defRPr lang="en-US" sz="4000" b="1" i="0" kern="1200" cap="none" spc="91" baseline="0">
                  <a:solidFill>
                    <a:schemeClr val="tx1"/>
                  </a:solidFill>
                  <a:latin typeface="+mj-lt"/>
                  <a:ea typeface="Calibri" panose="020F0502020204030204" pitchFamily="34" charset="0"/>
                  <a:cs typeface="Calibri" panose="020F0502020204030204" pitchFamily="34" charset="0"/>
                </a:defRPr>
              </a:lvl1pPr>
            </a:lstStyle>
            <a:p>
              <a:pPr algn="ctr">
                <a:lnSpc>
                  <a:spcPct val="100000"/>
                </a:lnSpc>
              </a:pPr>
              <a:r>
                <a:rPr lang="en-GB" sz="2400" dirty="0">
                  <a:solidFill>
                    <a:schemeClr val="tx2"/>
                  </a:solidFill>
                  <a:latin typeface="+mn-lt"/>
                </a:rPr>
                <a:t>Teaming Up</a:t>
              </a:r>
            </a:p>
          </p:txBody>
        </p:sp>
        <p:sp>
          <p:nvSpPr>
            <p:cNvPr id="10" name="Oval 9">
              <a:extLst>
                <a:ext uri="{FF2B5EF4-FFF2-40B4-BE49-F238E27FC236}">
                  <a16:creationId xmlns:a16="http://schemas.microsoft.com/office/drawing/2014/main" id="{B11C2932-E0B5-E32A-FAD3-F51F63F3A7D0}"/>
                </a:ext>
              </a:extLst>
            </p:cNvPr>
            <p:cNvSpPr/>
            <p:nvPr/>
          </p:nvSpPr>
          <p:spPr>
            <a:xfrm>
              <a:off x="1165277" y="2436257"/>
              <a:ext cx="1149727" cy="1120510"/>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5274917-525A-050E-FFDB-A8FD1A37AC10}"/>
                </a:ext>
              </a:extLst>
            </p:cNvPr>
            <p:cNvPicPr>
              <a:picLocks noChangeAspect="1"/>
            </p:cNvPicPr>
            <p:nvPr/>
          </p:nvPicPr>
          <p:blipFill>
            <a:blip r:embed="rId4"/>
            <a:stretch>
              <a:fillRect/>
            </a:stretch>
          </p:blipFill>
          <p:spPr>
            <a:xfrm>
              <a:off x="7133304" y="2344261"/>
              <a:ext cx="1304503" cy="1304503"/>
            </a:xfrm>
            <a:prstGeom prst="rect">
              <a:avLst/>
            </a:prstGeom>
          </p:spPr>
        </p:pic>
        <p:pic>
          <p:nvPicPr>
            <p:cNvPr id="1026" name="Picture 2" descr="See related image detail. Premium Vector | Social network connection between people social ...">
              <a:extLst>
                <a:ext uri="{FF2B5EF4-FFF2-40B4-BE49-F238E27FC236}">
                  <a16:creationId xmlns:a16="http://schemas.microsoft.com/office/drawing/2014/main" id="{39309501-4794-77CF-C5B4-9BBCFFB09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281" y="2142639"/>
              <a:ext cx="1707746" cy="17077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Diagram&#10;&#10;Description automatically generated">
              <a:extLst>
                <a:ext uri="{FF2B5EF4-FFF2-40B4-BE49-F238E27FC236}">
                  <a16:creationId xmlns:a16="http://schemas.microsoft.com/office/drawing/2014/main" id="{89514A0E-DC19-EE4C-F41E-0744838872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93085" y="2354339"/>
              <a:ext cx="803093" cy="1284346"/>
            </a:xfrm>
            <a:prstGeom prst="rect">
              <a:avLst/>
            </a:prstGeom>
          </p:spPr>
        </p:pic>
      </p:grpSp>
    </p:spTree>
    <p:extLst>
      <p:ext uri="{BB962C8B-B14F-4D97-AF65-F5344CB8AC3E}">
        <p14:creationId xmlns:p14="http://schemas.microsoft.com/office/powerpoint/2010/main" val="250801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D8A4A-E909-645D-E14B-920371A1023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2DD54E5-24A7-F539-D77C-82479DA2EB45}"/>
              </a:ext>
            </a:extLst>
          </p:cNvPr>
          <p:cNvPicPr>
            <a:picLocks noChangeAspect="1"/>
          </p:cNvPicPr>
          <p:nvPr/>
        </p:nvPicPr>
        <p:blipFill>
          <a:blip r:embed="rId3">
            <a:alphaModFix amt="20000"/>
          </a:blip>
          <a:stretch>
            <a:fillRect/>
          </a:stretch>
        </p:blipFill>
        <p:spPr>
          <a:xfrm>
            <a:off x="6545057" y="1920921"/>
            <a:ext cx="3650717" cy="3573860"/>
          </a:xfrm>
          <a:prstGeom prst="rect">
            <a:avLst/>
          </a:prstGeom>
        </p:spPr>
      </p:pic>
      <p:sp>
        <p:nvSpPr>
          <p:cNvPr id="35" name="Rectangle 34">
            <a:extLst>
              <a:ext uri="{FF2B5EF4-FFF2-40B4-BE49-F238E27FC236}">
                <a16:creationId xmlns:a16="http://schemas.microsoft.com/office/drawing/2014/main" id="{54E8F148-0D0B-7C28-B425-431E14776D75}"/>
              </a:ext>
            </a:extLst>
          </p:cNvPr>
          <p:cNvSpPr/>
          <p:nvPr/>
        </p:nvSpPr>
        <p:spPr>
          <a:xfrm>
            <a:off x="-47098" y="0"/>
            <a:ext cx="5361016" cy="6255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dirty="0">
              <a:solidFill>
                <a:schemeClr val="tx1"/>
              </a:solidFill>
            </a:endParaRPr>
          </a:p>
        </p:txBody>
      </p:sp>
      <p:sp>
        <p:nvSpPr>
          <p:cNvPr id="2" name="Title 1">
            <a:extLst>
              <a:ext uri="{FF2B5EF4-FFF2-40B4-BE49-F238E27FC236}">
                <a16:creationId xmlns:a16="http://schemas.microsoft.com/office/drawing/2014/main" id="{AB531148-7B78-DEF3-B7CC-00E63210AC7E}"/>
              </a:ext>
            </a:extLst>
          </p:cNvPr>
          <p:cNvSpPr>
            <a:spLocks noGrp="1"/>
          </p:cNvSpPr>
          <p:nvPr>
            <p:ph type="title"/>
          </p:nvPr>
        </p:nvSpPr>
        <p:spPr>
          <a:xfrm>
            <a:off x="375462" y="750275"/>
            <a:ext cx="11441076" cy="420371"/>
          </a:xfrm>
        </p:spPr>
        <p:txBody>
          <a:bodyPr>
            <a:noAutofit/>
          </a:bodyPr>
          <a:lstStyle/>
          <a:p>
            <a:r>
              <a:rPr lang="en-GB" sz="3200" dirty="0"/>
              <a:t>Using Features of Effective System Leadership</a:t>
            </a:r>
            <a:endParaRPr lang="en-GB" sz="3200" b="1" dirty="0"/>
          </a:p>
        </p:txBody>
      </p:sp>
      <p:sp>
        <p:nvSpPr>
          <p:cNvPr id="3" name="Rectangle 2">
            <a:extLst>
              <a:ext uri="{FF2B5EF4-FFF2-40B4-BE49-F238E27FC236}">
                <a16:creationId xmlns:a16="http://schemas.microsoft.com/office/drawing/2014/main" id="{F86446F4-FBA8-E6AB-E0B1-B6EEFA2A3114}"/>
              </a:ext>
            </a:extLst>
          </p:cNvPr>
          <p:cNvSpPr/>
          <p:nvPr/>
        </p:nvSpPr>
        <p:spPr>
          <a:xfrm>
            <a:off x="-231132" y="1598604"/>
            <a:ext cx="3358795" cy="461665"/>
          </a:xfrm>
          <a:prstGeom prst="rect">
            <a:avLst/>
          </a:prstGeom>
          <a:noFill/>
        </p:spPr>
        <p:txBody>
          <a:bodyPr wrap="square" lIns="91440" tIns="45720" rIns="91440" bIns="45720">
            <a:spAutoFit/>
          </a:bodyPr>
          <a:lstStyle/>
          <a:p>
            <a:pPr algn="ctr"/>
            <a:r>
              <a:rPr lang="en-US" sz="2400" b="1" spc="50" dirty="0">
                <a:ln w="0"/>
                <a:solidFill>
                  <a:schemeClr val="bg1">
                    <a:lumMod val="85000"/>
                  </a:schemeClr>
                </a:solidFill>
                <a:effectLst>
                  <a:innerShdw blurRad="63500" dist="50800" dir="13500000">
                    <a:srgbClr val="000000">
                      <a:alpha val="50000"/>
                    </a:srgbClr>
                  </a:innerShdw>
                </a:effectLst>
              </a:rPr>
              <a:t>Hierarchical</a:t>
            </a:r>
          </a:p>
        </p:txBody>
      </p:sp>
      <p:sp>
        <p:nvSpPr>
          <p:cNvPr id="4" name="Rectangle 3">
            <a:extLst>
              <a:ext uri="{FF2B5EF4-FFF2-40B4-BE49-F238E27FC236}">
                <a16:creationId xmlns:a16="http://schemas.microsoft.com/office/drawing/2014/main" id="{0D7827BE-12E8-670F-40BC-DAEA02B734B2}"/>
              </a:ext>
            </a:extLst>
          </p:cNvPr>
          <p:cNvSpPr/>
          <p:nvPr/>
        </p:nvSpPr>
        <p:spPr>
          <a:xfrm>
            <a:off x="-258376" y="2665992"/>
            <a:ext cx="3358795" cy="461665"/>
          </a:xfrm>
          <a:prstGeom prst="rect">
            <a:avLst/>
          </a:prstGeom>
          <a:noFill/>
        </p:spPr>
        <p:txBody>
          <a:bodyPr wrap="square" lIns="91440" tIns="45720" rIns="91440" bIns="45720">
            <a:spAutoFit/>
          </a:bodyPr>
          <a:lstStyle/>
          <a:p>
            <a:pPr algn="ctr"/>
            <a:r>
              <a:rPr lang="en-US" sz="2400" b="1" spc="50" dirty="0">
                <a:ln w="0"/>
                <a:solidFill>
                  <a:schemeClr val="bg1">
                    <a:lumMod val="85000"/>
                  </a:schemeClr>
                </a:solidFill>
                <a:effectLst>
                  <a:innerShdw blurRad="63500" dist="50800" dir="13500000">
                    <a:srgbClr val="000000">
                      <a:alpha val="50000"/>
                    </a:srgbClr>
                  </a:innerShdw>
                </a:effectLst>
              </a:rPr>
              <a:t>Prescriptive</a:t>
            </a:r>
          </a:p>
        </p:txBody>
      </p:sp>
      <p:sp>
        <p:nvSpPr>
          <p:cNvPr id="5" name="Rectangle 4">
            <a:extLst>
              <a:ext uri="{FF2B5EF4-FFF2-40B4-BE49-F238E27FC236}">
                <a16:creationId xmlns:a16="http://schemas.microsoft.com/office/drawing/2014/main" id="{087DDDDE-F520-CA79-39F8-D279CC9B1E63}"/>
              </a:ext>
            </a:extLst>
          </p:cNvPr>
          <p:cNvSpPr/>
          <p:nvPr/>
        </p:nvSpPr>
        <p:spPr>
          <a:xfrm>
            <a:off x="1251306" y="3199686"/>
            <a:ext cx="3358795" cy="461665"/>
          </a:xfrm>
          <a:prstGeom prst="rect">
            <a:avLst/>
          </a:prstGeom>
          <a:noFill/>
        </p:spPr>
        <p:txBody>
          <a:bodyPr wrap="square" lIns="91440" tIns="45720" rIns="91440" bIns="45720">
            <a:spAutoFit/>
          </a:bodyPr>
          <a:lstStyle/>
          <a:p>
            <a:pPr algn="ctr"/>
            <a:r>
              <a:rPr lang="en-US" sz="2400" b="1" spc="50" dirty="0">
                <a:ln w="0"/>
                <a:solidFill>
                  <a:schemeClr val="bg1">
                    <a:lumMod val="85000"/>
                  </a:schemeClr>
                </a:solidFill>
                <a:effectLst>
                  <a:innerShdw blurRad="63500" dist="50800" dir="13500000">
                    <a:srgbClr val="000000">
                      <a:alpha val="50000"/>
                    </a:srgbClr>
                  </a:innerShdw>
                </a:effectLst>
              </a:rPr>
              <a:t>Power-</a:t>
            </a:r>
            <a:r>
              <a:rPr lang="en-US" sz="2400" b="1" spc="50" dirty="0" err="1">
                <a:ln w="0"/>
                <a:solidFill>
                  <a:schemeClr val="bg1">
                    <a:lumMod val="85000"/>
                  </a:schemeClr>
                </a:solidFill>
                <a:effectLst>
                  <a:innerShdw blurRad="63500" dist="50800" dir="13500000">
                    <a:srgbClr val="000000">
                      <a:alpha val="50000"/>
                    </a:srgbClr>
                  </a:innerShdw>
                </a:effectLst>
              </a:rPr>
              <a:t>Centred</a:t>
            </a:r>
            <a:endParaRPr lang="en-US" sz="2400" b="1" spc="50" dirty="0">
              <a:ln w="0"/>
              <a:solidFill>
                <a:schemeClr val="bg1">
                  <a:lumMod val="85000"/>
                </a:schemeClr>
              </a:solidFill>
              <a:effectLst>
                <a:innerShdw blurRad="63500" dist="50800" dir="13500000">
                  <a:srgbClr val="000000">
                    <a:alpha val="50000"/>
                  </a:srgbClr>
                </a:innerShdw>
              </a:effectLst>
            </a:endParaRPr>
          </a:p>
        </p:txBody>
      </p:sp>
      <p:sp>
        <p:nvSpPr>
          <p:cNvPr id="6" name="Rectangle 5">
            <a:extLst>
              <a:ext uri="{FF2B5EF4-FFF2-40B4-BE49-F238E27FC236}">
                <a16:creationId xmlns:a16="http://schemas.microsoft.com/office/drawing/2014/main" id="{99740EFA-2035-C74B-10CD-86021C84FB40}"/>
              </a:ext>
            </a:extLst>
          </p:cNvPr>
          <p:cNvSpPr/>
          <p:nvPr/>
        </p:nvSpPr>
        <p:spPr>
          <a:xfrm>
            <a:off x="-189568" y="3733380"/>
            <a:ext cx="3358795" cy="461665"/>
          </a:xfrm>
          <a:prstGeom prst="rect">
            <a:avLst/>
          </a:prstGeom>
          <a:noFill/>
        </p:spPr>
        <p:txBody>
          <a:bodyPr wrap="square" lIns="91440" tIns="45720" rIns="91440" bIns="45720">
            <a:spAutoFit/>
          </a:bodyPr>
          <a:lstStyle/>
          <a:p>
            <a:pPr algn="ctr"/>
            <a:r>
              <a:rPr lang="en-US" sz="2400" b="1" spc="50" dirty="0">
                <a:ln w="0"/>
                <a:solidFill>
                  <a:schemeClr val="bg1">
                    <a:lumMod val="85000"/>
                  </a:schemeClr>
                </a:solidFill>
                <a:effectLst>
                  <a:innerShdw blurRad="63500" dist="50800" dir="13500000">
                    <a:srgbClr val="000000">
                      <a:alpha val="50000"/>
                    </a:srgbClr>
                  </a:innerShdw>
                </a:effectLst>
              </a:rPr>
              <a:t>Transactional</a:t>
            </a:r>
          </a:p>
        </p:txBody>
      </p:sp>
      <p:sp>
        <p:nvSpPr>
          <p:cNvPr id="11" name="Rectangle 10">
            <a:extLst>
              <a:ext uri="{FF2B5EF4-FFF2-40B4-BE49-F238E27FC236}">
                <a16:creationId xmlns:a16="http://schemas.microsoft.com/office/drawing/2014/main" id="{AB6D5144-2392-5D76-10A4-22C1AE30FBA3}"/>
              </a:ext>
            </a:extLst>
          </p:cNvPr>
          <p:cNvSpPr/>
          <p:nvPr/>
        </p:nvSpPr>
        <p:spPr>
          <a:xfrm>
            <a:off x="846059" y="4267074"/>
            <a:ext cx="3358795" cy="461665"/>
          </a:xfrm>
          <a:prstGeom prst="rect">
            <a:avLst/>
          </a:prstGeom>
          <a:noFill/>
        </p:spPr>
        <p:txBody>
          <a:bodyPr wrap="square" lIns="91440" tIns="45720" rIns="91440" bIns="45720">
            <a:spAutoFit/>
          </a:bodyPr>
          <a:lstStyle/>
          <a:p>
            <a:pPr algn="ctr"/>
            <a:r>
              <a:rPr lang="en-US" sz="2400" b="1" spc="50" dirty="0">
                <a:ln w="0"/>
                <a:solidFill>
                  <a:schemeClr val="bg1">
                    <a:lumMod val="85000"/>
                  </a:schemeClr>
                </a:solidFill>
                <a:effectLst>
                  <a:innerShdw blurRad="63500" dist="50800" dir="13500000">
                    <a:srgbClr val="000000">
                      <a:alpha val="50000"/>
                    </a:srgbClr>
                  </a:innerShdw>
                </a:effectLst>
              </a:rPr>
              <a:t>Territorial</a:t>
            </a:r>
          </a:p>
        </p:txBody>
      </p:sp>
      <p:sp>
        <p:nvSpPr>
          <p:cNvPr id="13" name="Rectangle 12">
            <a:extLst>
              <a:ext uri="{FF2B5EF4-FFF2-40B4-BE49-F238E27FC236}">
                <a16:creationId xmlns:a16="http://schemas.microsoft.com/office/drawing/2014/main" id="{68C0D1A1-A0CB-972A-A288-CB9B7EB0B7A0}"/>
              </a:ext>
            </a:extLst>
          </p:cNvPr>
          <p:cNvSpPr/>
          <p:nvPr/>
        </p:nvSpPr>
        <p:spPr>
          <a:xfrm>
            <a:off x="1687722" y="2132298"/>
            <a:ext cx="3358795" cy="461665"/>
          </a:xfrm>
          <a:prstGeom prst="rect">
            <a:avLst/>
          </a:prstGeom>
          <a:noFill/>
        </p:spPr>
        <p:txBody>
          <a:bodyPr wrap="square" lIns="91440" tIns="45720" rIns="91440" bIns="45720">
            <a:spAutoFit/>
          </a:bodyPr>
          <a:lstStyle/>
          <a:p>
            <a:pPr algn="ctr"/>
            <a:r>
              <a:rPr lang="en-US" sz="2400" b="1" spc="50" dirty="0">
                <a:ln w="0"/>
                <a:solidFill>
                  <a:schemeClr val="bg1">
                    <a:lumMod val="85000"/>
                  </a:schemeClr>
                </a:solidFill>
                <a:effectLst>
                  <a:innerShdw blurRad="63500" dist="50800" dir="13500000">
                    <a:srgbClr val="000000">
                      <a:alpha val="50000"/>
                    </a:srgbClr>
                  </a:innerShdw>
                </a:effectLst>
              </a:rPr>
              <a:t>Professionally Driven</a:t>
            </a:r>
          </a:p>
        </p:txBody>
      </p:sp>
      <p:sp>
        <p:nvSpPr>
          <p:cNvPr id="14" name="Rectangle 13">
            <a:extLst>
              <a:ext uri="{FF2B5EF4-FFF2-40B4-BE49-F238E27FC236}">
                <a16:creationId xmlns:a16="http://schemas.microsoft.com/office/drawing/2014/main" id="{3ED323B2-EE2E-21D3-D5E6-4C53105025CC}"/>
              </a:ext>
            </a:extLst>
          </p:cNvPr>
          <p:cNvSpPr/>
          <p:nvPr/>
        </p:nvSpPr>
        <p:spPr>
          <a:xfrm>
            <a:off x="952499" y="5334461"/>
            <a:ext cx="3358795" cy="461665"/>
          </a:xfrm>
          <a:prstGeom prst="rect">
            <a:avLst/>
          </a:prstGeom>
          <a:noFill/>
        </p:spPr>
        <p:txBody>
          <a:bodyPr wrap="square" lIns="91440" tIns="45720" rIns="91440" bIns="45720">
            <a:spAutoFit/>
          </a:bodyPr>
          <a:lstStyle/>
          <a:p>
            <a:pPr algn="ctr"/>
            <a:r>
              <a:rPr lang="en-US" sz="2400" b="1" spc="50" dirty="0">
                <a:ln w="0"/>
                <a:solidFill>
                  <a:schemeClr val="bg1">
                    <a:lumMod val="85000"/>
                  </a:schemeClr>
                </a:solidFill>
                <a:effectLst>
                  <a:innerShdw blurRad="63500" dist="50800" dir="13500000">
                    <a:srgbClr val="000000">
                      <a:alpha val="50000"/>
                    </a:srgbClr>
                  </a:innerShdw>
                </a:effectLst>
              </a:rPr>
              <a:t>Short-Term</a:t>
            </a:r>
          </a:p>
        </p:txBody>
      </p:sp>
      <p:sp>
        <p:nvSpPr>
          <p:cNvPr id="15" name="Rectangle 14">
            <a:extLst>
              <a:ext uri="{FF2B5EF4-FFF2-40B4-BE49-F238E27FC236}">
                <a16:creationId xmlns:a16="http://schemas.microsoft.com/office/drawing/2014/main" id="{A549AC27-51EA-5DFF-D609-B5CB613081C1}"/>
              </a:ext>
            </a:extLst>
          </p:cNvPr>
          <p:cNvSpPr/>
          <p:nvPr/>
        </p:nvSpPr>
        <p:spPr>
          <a:xfrm>
            <a:off x="-142104" y="4800768"/>
            <a:ext cx="3358795" cy="461665"/>
          </a:xfrm>
          <a:prstGeom prst="rect">
            <a:avLst/>
          </a:prstGeom>
          <a:noFill/>
        </p:spPr>
        <p:txBody>
          <a:bodyPr wrap="square" lIns="91440" tIns="45720" rIns="91440" bIns="45720">
            <a:spAutoFit/>
          </a:bodyPr>
          <a:lstStyle/>
          <a:p>
            <a:pPr algn="ctr"/>
            <a:r>
              <a:rPr lang="en-US" sz="2400" b="1" spc="50" dirty="0">
                <a:ln w="0"/>
                <a:solidFill>
                  <a:schemeClr val="bg1">
                    <a:lumMod val="85000"/>
                  </a:schemeClr>
                </a:solidFill>
                <a:effectLst>
                  <a:innerShdw blurRad="63500" dist="50800" dir="13500000">
                    <a:srgbClr val="000000">
                      <a:alpha val="50000"/>
                    </a:srgbClr>
                  </a:innerShdw>
                </a:effectLst>
              </a:rPr>
              <a:t>Avoids Conflict</a:t>
            </a:r>
          </a:p>
        </p:txBody>
      </p:sp>
      <p:sp>
        <p:nvSpPr>
          <p:cNvPr id="16" name="Rectangle 15">
            <a:extLst>
              <a:ext uri="{FF2B5EF4-FFF2-40B4-BE49-F238E27FC236}">
                <a16:creationId xmlns:a16="http://schemas.microsoft.com/office/drawing/2014/main" id="{C7BB6AA8-BB8D-2C3C-5864-607EC7A01089}"/>
              </a:ext>
            </a:extLst>
          </p:cNvPr>
          <p:cNvSpPr/>
          <p:nvPr/>
        </p:nvSpPr>
        <p:spPr>
          <a:xfrm>
            <a:off x="6823600" y="1598603"/>
            <a:ext cx="3358795" cy="461665"/>
          </a:xfrm>
          <a:prstGeom prst="rect">
            <a:avLst/>
          </a:prstGeom>
          <a:noFill/>
        </p:spPr>
        <p:txBody>
          <a:bodyPr wrap="square" lIns="91440" tIns="45720" rIns="91440" bIns="45720">
            <a:spAutoFit/>
          </a:bodyPr>
          <a:lstStyle/>
          <a:p>
            <a:pPr algn="ctr"/>
            <a:r>
              <a:rPr lang="en-US" sz="2400" b="1" spc="50" dirty="0">
                <a:ln w="0"/>
                <a:solidFill>
                  <a:schemeClr val="accent4">
                    <a:lumMod val="75000"/>
                  </a:schemeClr>
                </a:solidFill>
                <a:effectLst>
                  <a:innerShdw blurRad="63500" dist="50800" dir="13500000">
                    <a:srgbClr val="000000">
                      <a:alpha val="50000"/>
                    </a:srgbClr>
                  </a:innerShdw>
                </a:effectLst>
              </a:rPr>
              <a:t>Horizontal</a:t>
            </a:r>
          </a:p>
        </p:txBody>
      </p:sp>
      <p:sp>
        <p:nvSpPr>
          <p:cNvPr id="17" name="Rectangle 16">
            <a:extLst>
              <a:ext uri="{FF2B5EF4-FFF2-40B4-BE49-F238E27FC236}">
                <a16:creationId xmlns:a16="http://schemas.microsoft.com/office/drawing/2014/main" id="{8772E530-3DB8-B4E0-ADE0-4392B384B535}"/>
              </a:ext>
            </a:extLst>
          </p:cNvPr>
          <p:cNvSpPr/>
          <p:nvPr/>
        </p:nvSpPr>
        <p:spPr>
          <a:xfrm>
            <a:off x="6823600" y="2132298"/>
            <a:ext cx="3358795" cy="461665"/>
          </a:xfrm>
          <a:prstGeom prst="rect">
            <a:avLst/>
          </a:prstGeom>
          <a:noFill/>
        </p:spPr>
        <p:txBody>
          <a:bodyPr wrap="square" lIns="91440" tIns="45720" rIns="91440" bIns="45720">
            <a:spAutoFit/>
          </a:bodyPr>
          <a:lstStyle/>
          <a:p>
            <a:pPr algn="ctr"/>
            <a:r>
              <a:rPr lang="en-US" sz="2400" b="1" spc="50" dirty="0">
                <a:ln w="0"/>
                <a:solidFill>
                  <a:schemeClr val="accent4">
                    <a:lumMod val="75000"/>
                  </a:schemeClr>
                </a:solidFill>
                <a:effectLst>
                  <a:innerShdw blurRad="63500" dist="50800" dir="13500000">
                    <a:srgbClr val="000000">
                      <a:alpha val="50000"/>
                    </a:srgbClr>
                  </a:innerShdw>
                </a:effectLst>
              </a:rPr>
              <a:t>Person-</a:t>
            </a:r>
            <a:r>
              <a:rPr lang="en-US" sz="2400" b="1" spc="50" dirty="0" err="1">
                <a:ln w="0"/>
                <a:solidFill>
                  <a:schemeClr val="accent4">
                    <a:lumMod val="75000"/>
                  </a:schemeClr>
                </a:solidFill>
                <a:effectLst>
                  <a:innerShdw blurRad="63500" dist="50800" dir="13500000">
                    <a:srgbClr val="000000">
                      <a:alpha val="50000"/>
                    </a:srgbClr>
                  </a:innerShdw>
                </a:effectLst>
              </a:rPr>
              <a:t>Centred</a:t>
            </a:r>
            <a:endParaRPr lang="en-US" sz="2400" b="1" spc="50" dirty="0">
              <a:ln w="0"/>
              <a:solidFill>
                <a:schemeClr val="accent4">
                  <a:lumMod val="75000"/>
                </a:schemeClr>
              </a:solidFill>
              <a:effectLst>
                <a:innerShdw blurRad="63500" dist="50800" dir="13500000">
                  <a:srgbClr val="000000">
                    <a:alpha val="50000"/>
                  </a:srgbClr>
                </a:innerShdw>
              </a:effectLst>
            </a:endParaRPr>
          </a:p>
        </p:txBody>
      </p:sp>
      <p:sp>
        <p:nvSpPr>
          <p:cNvPr id="21" name="Rectangle 20">
            <a:extLst>
              <a:ext uri="{FF2B5EF4-FFF2-40B4-BE49-F238E27FC236}">
                <a16:creationId xmlns:a16="http://schemas.microsoft.com/office/drawing/2014/main" id="{E6DD2662-4A3E-A8EF-51BE-61391468797C}"/>
              </a:ext>
            </a:extLst>
          </p:cNvPr>
          <p:cNvSpPr/>
          <p:nvPr/>
        </p:nvSpPr>
        <p:spPr>
          <a:xfrm>
            <a:off x="6823600" y="2593963"/>
            <a:ext cx="3358795" cy="461665"/>
          </a:xfrm>
          <a:prstGeom prst="rect">
            <a:avLst/>
          </a:prstGeom>
          <a:noFill/>
        </p:spPr>
        <p:txBody>
          <a:bodyPr wrap="square" lIns="91440" tIns="45720" rIns="91440" bIns="45720">
            <a:spAutoFit/>
          </a:bodyPr>
          <a:lstStyle/>
          <a:p>
            <a:pPr algn="ctr"/>
            <a:r>
              <a:rPr lang="en-US" sz="2400" b="1" spc="50" dirty="0">
                <a:ln w="0"/>
                <a:solidFill>
                  <a:schemeClr val="accent4">
                    <a:lumMod val="75000"/>
                  </a:schemeClr>
                </a:solidFill>
                <a:effectLst>
                  <a:innerShdw blurRad="63500" dist="50800" dir="13500000">
                    <a:srgbClr val="000000">
                      <a:alpha val="50000"/>
                    </a:srgbClr>
                  </a:innerShdw>
                </a:effectLst>
              </a:rPr>
              <a:t>Adaptive</a:t>
            </a:r>
          </a:p>
        </p:txBody>
      </p:sp>
      <p:sp>
        <p:nvSpPr>
          <p:cNvPr id="22" name="Rectangle 21">
            <a:extLst>
              <a:ext uri="{FF2B5EF4-FFF2-40B4-BE49-F238E27FC236}">
                <a16:creationId xmlns:a16="http://schemas.microsoft.com/office/drawing/2014/main" id="{432CFDB3-4B15-BAC5-87F3-E06373F36FE9}"/>
              </a:ext>
            </a:extLst>
          </p:cNvPr>
          <p:cNvSpPr/>
          <p:nvPr/>
        </p:nvSpPr>
        <p:spPr>
          <a:xfrm>
            <a:off x="6823600" y="3124620"/>
            <a:ext cx="3358795" cy="461665"/>
          </a:xfrm>
          <a:prstGeom prst="rect">
            <a:avLst/>
          </a:prstGeom>
          <a:noFill/>
        </p:spPr>
        <p:txBody>
          <a:bodyPr wrap="square" lIns="91440" tIns="45720" rIns="91440" bIns="45720">
            <a:spAutoFit/>
          </a:bodyPr>
          <a:lstStyle/>
          <a:p>
            <a:pPr algn="ctr"/>
            <a:r>
              <a:rPr lang="en-US" sz="2400" b="1" spc="50" dirty="0">
                <a:ln w="0"/>
                <a:solidFill>
                  <a:schemeClr val="accent4">
                    <a:lumMod val="75000"/>
                  </a:schemeClr>
                </a:solidFill>
                <a:effectLst>
                  <a:innerShdw blurRad="63500" dist="50800" dir="13500000">
                    <a:srgbClr val="000000">
                      <a:alpha val="50000"/>
                    </a:srgbClr>
                  </a:innerShdw>
                </a:effectLst>
              </a:rPr>
              <a:t>Seeks to Influence</a:t>
            </a:r>
          </a:p>
        </p:txBody>
      </p:sp>
      <p:sp>
        <p:nvSpPr>
          <p:cNvPr id="23" name="Rectangle 22">
            <a:extLst>
              <a:ext uri="{FF2B5EF4-FFF2-40B4-BE49-F238E27FC236}">
                <a16:creationId xmlns:a16="http://schemas.microsoft.com/office/drawing/2014/main" id="{567F2A07-9C19-171B-356F-D0BF1B94659C}"/>
              </a:ext>
            </a:extLst>
          </p:cNvPr>
          <p:cNvSpPr/>
          <p:nvPr/>
        </p:nvSpPr>
        <p:spPr>
          <a:xfrm>
            <a:off x="5713504" y="3733380"/>
            <a:ext cx="5578987" cy="461665"/>
          </a:xfrm>
          <a:prstGeom prst="rect">
            <a:avLst/>
          </a:prstGeom>
          <a:noFill/>
        </p:spPr>
        <p:txBody>
          <a:bodyPr wrap="square" lIns="91440" tIns="45720" rIns="91440" bIns="45720">
            <a:spAutoFit/>
          </a:bodyPr>
          <a:lstStyle/>
          <a:p>
            <a:pPr algn="ctr"/>
            <a:r>
              <a:rPr lang="en-US" sz="2400" b="1" spc="50" dirty="0">
                <a:ln w="0"/>
                <a:solidFill>
                  <a:schemeClr val="accent4">
                    <a:lumMod val="75000"/>
                  </a:schemeClr>
                </a:solidFill>
                <a:effectLst>
                  <a:innerShdw blurRad="63500" dist="50800" dir="13500000">
                    <a:srgbClr val="000000">
                      <a:alpha val="50000"/>
                    </a:srgbClr>
                  </a:innerShdw>
                </a:effectLst>
              </a:rPr>
              <a:t>Relationship Based, Asset Focused</a:t>
            </a:r>
          </a:p>
        </p:txBody>
      </p:sp>
      <p:sp>
        <p:nvSpPr>
          <p:cNvPr id="24" name="Rectangle 23">
            <a:extLst>
              <a:ext uri="{FF2B5EF4-FFF2-40B4-BE49-F238E27FC236}">
                <a16:creationId xmlns:a16="http://schemas.microsoft.com/office/drawing/2014/main" id="{15595BE3-4416-CA21-9FBB-10EC8670970E}"/>
              </a:ext>
            </a:extLst>
          </p:cNvPr>
          <p:cNvSpPr/>
          <p:nvPr/>
        </p:nvSpPr>
        <p:spPr>
          <a:xfrm>
            <a:off x="6823600" y="4264037"/>
            <a:ext cx="3358795" cy="461665"/>
          </a:xfrm>
          <a:prstGeom prst="rect">
            <a:avLst/>
          </a:prstGeom>
          <a:noFill/>
        </p:spPr>
        <p:txBody>
          <a:bodyPr wrap="square" lIns="91440" tIns="45720" rIns="91440" bIns="45720">
            <a:spAutoFit/>
          </a:bodyPr>
          <a:lstStyle/>
          <a:p>
            <a:pPr algn="ctr"/>
            <a:r>
              <a:rPr lang="en-US" sz="2400" b="1" spc="50" dirty="0">
                <a:ln w="0"/>
                <a:solidFill>
                  <a:schemeClr val="accent4">
                    <a:lumMod val="75000"/>
                  </a:schemeClr>
                </a:solidFill>
                <a:effectLst>
                  <a:innerShdw blurRad="63500" dist="50800" dir="13500000">
                    <a:srgbClr val="000000">
                      <a:alpha val="50000"/>
                    </a:srgbClr>
                  </a:innerShdw>
                </a:effectLst>
              </a:rPr>
              <a:t>Altruistic</a:t>
            </a:r>
          </a:p>
        </p:txBody>
      </p:sp>
      <p:sp>
        <p:nvSpPr>
          <p:cNvPr id="25" name="Rectangle 24">
            <a:extLst>
              <a:ext uri="{FF2B5EF4-FFF2-40B4-BE49-F238E27FC236}">
                <a16:creationId xmlns:a16="http://schemas.microsoft.com/office/drawing/2014/main" id="{979568BC-1817-E1BB-3459-A8FB5E210D4F}"/>
              </a:ext>
            </a:extLst>
          </p:cNvPr>
          <p:cNvSpPr/>
          <p:nvPr/>
        </p:nvSpPr>
        <p:spPr>
          <a:xfrm>
            <a:off x="5644924" y="4800767"/>
            <a:ext cx="5716147" cy="461665"/>
          </a:xfrm>
          <a:prstGeom prst="rect">
            <a:avLst/>
          </a:prstGeom>
          <a:noFill/>
        </p:spPr>
        <p:txBody>
          <a:bodyPr wrap="square" lIns="91440" tIns="45720" rIns="91440" bIns="45720">
            <a:spAutoFit/>
          </a:bodyPr>
          <a:lstStyle/>
          <a:p>
            <a:pPr algn="ctr"/>
            <a:r>
              <a:rPr lang="en-US" sz="2400" b="1" spc="50" dirty="0">
                <a:ln w="0"/>
                <a:solidFill>
                  <a:schemeClr val="accent4">
                    <a:lumMod val="75000"/>
                  </a:schemeClr>
                </a:solidFill>
                <a:effectLst>
                  <a:innerShdw blurRad="63500" dist="50800" dir="13500000">
                    <a:srgbClr val="000000">
                      <a:alpha val="50000"/>
                    </a:srgbClr>
                  </a:innerShdw>
                </a:effectLst>
              </a:rPr>
              <a:t>Solution Focused – surfaces conflict</a:t>
            </a:r>
          </a:p>
        </p:txBody>
      </p:sp>
      <p:sp>
        <p:nvSpPr>
          <p:cNvPr id="26" name="Rectangle 25">
            <a:extLst>
              <a:ext uri="{FF2B5EF4-FFF2-40B4-BE49-F238E27FC236}">
                <a16:creationId xmlns:a16="http://schemas.microsoft.com/office/drawing/2014/main" id="{F160E1E8-6265-104E-D194-4F5C38AF6BFF}"/>
              </a:ext>
            </a:extLst>
          </p:cNvPr>
          <p:cNvSpPr/>
          <p:nvPr/>
        </p:nvSpPr>
        <p:spPr>
          <a:xfrm>
            <a:off x="6823600" y="5309426"/>
            <a:ext cx="3358795" cy="461665"/>
          </a:xfrm>
          <a:prstGeom prst="rect">
            <a:avLst/>
          </a:prstGeom>
          <a:noFill/>
        </p:spPr>
        <p:txBody>
          <a:bodyPr wrap="square" lIns="91440" tIns="45720" rIns="91440" bIns="45720">
            <a:spAutoFit/>
          </a:bodyPr>
          <a:lstStyle/>
          <a:p>
            <a:pPr algn="ctr"/>
            <a:r>
              <a:rPr lang="en-US" sz="2400" b="1" spc="50" dirty="0">
                <a:ln w="0"/>
                <a:solidFill>
                  <a:schemeClr val="accent4">
                    <a:lumMod val="75000"/>
                  </a:schemeClr>
                </a:solidFill>
                <a:effectLst>
                  <a:innerShdw blurRad="63500" dist="50800" dir="13500000">
                    <a:srgbClr val="000000">
                      <a:alpha val="50000"/>
                    </a:srgbClr>
                  </a:innerShdw>
                </a:effectLst>
              </a:rPr>
              <a:t>Long-Term</a:t>
            </a:r>
          </a:p>
        </p:txBody>
      </p:sp>
      <p:pic>
        <p:nvPicPr>
          <p:cNvPr id="27" name="Picture 26">
            <a:extLst>
              <a:ext uri="{FF2B5EF4-FFF2-40B4-BE49-F238E27FC236}">
                <a16:creationId xmlns:a16="http://schemas.microsoft.com/office/drawing/2014/main" id="{4003EE45-9467-8216-B210-CF5AC05E7E57}"/>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72592" y="1595567"/>
            <a:ext cx="464701" cy="464701"/>
          </a:xfrm>
          <a:prstGeom prst="rect">
            <a:avLst/>
          </a:prstGeom>
        </p:spPr>
      </p:pic>
      <p:pic>
        <p:nvPicPr>
          <p:cNvPr id="28" name="Picture 27">
            <a:extLst>
              <a:ext uri="{FF2B5EF4-FFF2-40B4-BE49-F238E27FC236}">
                <a16:creationId xmlns:a16="http://schemas.microsoft.com/office/drawing/2014/main" id="{A58C3D88-CECB-48DF-BD5E-00066E198F1D}"/>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293105" y="2104226"/>
            <a:ext cx="464701" cy="464701"/>
          </a:xfrm>
          <a:prstGeom prst="rect">
            <a:avLst/>
          </a:prstGeom>
        </p:spPr>
      </p:pic>
      <p:pic>
        <p:nvPicPr>
          <p:cNvPr id="29" name="Picture 28">
            <a:extLst>
              <a:ext uri="{FF2B5EF4-FFF2-40B4-BE49-F238E27FC236}">
                <a16:creationId xmlns:a16="http://schemas.microsoft.com/office/drawing/2014/main" id="{D4CB2BE9-18EA-493C-DDEB-CF538C739BA8}"/>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72592" y="2659919"/>
            <a:ext cx="464701" cy="464701"/>
          </a:xfrm>
          <a:prstGeom prst="rect">
            <a:avLst/>
          </a:prstGeom>
        </p:spPr>
      </p:pic>
      <p:pic>
        <p:nvPicPr>
          <p:cNvPr id="30" name="Picture 29">
            <a:extLst>
              <a:ext uri="{FF2B5EF4-FFF2-40B4-BE49-F238E27FC236}">
                <a16:creationId xmlns:a16="http://schemas.microsoft.com/office/drawing/2014/main" id="{00FB64C9-0BF3-8EA9-4D6E-25023543DAB1}"/>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293105" y="3175999"/>
            <a:ext cx="464701" cy="464701"/>
          </a:xfrm>
          <a:prstGeom prst="rect">
            <a:avLst/>
          </a:prstGeom>
        </p:spPr>
      </p:pic>
      <p:pic>
        <p:nvPicPr>
          <p:cNvPr id="31" name="Picture 30">
            <a:extLst>
              <a:ext uri="{FF2B5EF4-FFF2-40B4-BE49-F238E27FC236}">
                <a16:creationId xmlns:a16="http://schemas.microsoft.com/office/drawing/2014/main" id="{ABEF948F-A555-2249-8B8C-E8F3CE976FA1}"/>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72591" y="3731861"/>
            <a:ext cx="464701" cy="464701"/>
          </a:xfrm>
          <a:prstGeom prst="rect">
            <a:avLst/>
          </a:prstGeom>
        </p:spPr>
      </p:pic>
      <p:pic>
        <p:nvPicPr>
          <p:cNvPr id="32" name="Picture 31">
            <a:extLst>
              <a:ext uri="{FF2B5EF4-FFF2-40B4-BE49-F238E27FC236}">
                <a16:creationId xmlns:a16="http://schemas.microsoft.com/office/drawing/2014/main" id="{22B4F883-1EFD-06BA-5DEF-A96AA874BEFB}"/>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293105" y="4249868"/>
            <a:ext cx="464701" cy="464701"/>
          </a:xfrm>
          <a:prstGeom prst="rect">
            <a:avLst/>
          </a:prstGeom>
        </p:spPr>
      </p:pic>
      <p:pic>
        <p:nvPicPr>
          <p:cNvPr id="33" name="Picture 32">
            <a:extLst>
              <a:ext uri="{FF2B5EF4-FFF2-40B4-BE49-F238E27FC236}">
                <a16:creationId xmlns:a16="http://schemas.microsoft.com/office/drawing/2014/main" id="{3D2B767B-5D0F-ABBF-2715-3F1B5FB1FA10}"/>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72591" y="4790377"/>
            <a:ext cx="464701" cy="464701"/>
          </a:xfrm>
          <a:prstGeom prst="rect">
            <a:avLst/>
          </a:prstGeom>
        </p:spPr>
      </p:pic>
      <p:pic>
        <p:nvPicPr>
          <p:cNvPr id="34" name="Picture 33">
            <a:extLst>
              <a:ext uri="{FF2B5EF4-FFF2-40B4-BE49-F238E27FC236}">
                <a16:creationId xmlns:a16="http://schemas.microsoft.com/office/drawing/2014/main" id="{5A959217-BC50-8DBA-2B0D-53AE03D6C8F4}"/>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293105" y="5306390"/>
            <a:ext cx="464701" cy="464701"/>
          </a:xfrm>
          <a:prstGeom prst="rect">
            <a:avLst/>
          </a:prstGeom>
        </p:spPr>
      </p:pic>
    </p:spTree>
    <p:extLst>
      <p:ext uri="{BB962C8B-B14F-4D97-AF65-F5344CB8AC3E}">
        <p14:creationId xmlns:p14="http://schemas.microsoft.com/office/powerpoint/2010/main" val="3404834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6.0.6404"/>
  <p:tag name="SLIDO_PRESENTATION_ID" val="27aec8ee-d2c2-48bd-8b0d-b079cb72e574"/>
  <p:tag name="SLIDO_EVENT_UUID" val="4966e4cb-a421-454f-aa7c-b3b57377f11b"/>
  <p:tag name="SLIDO_EVENT_SECTION_UUID" val="b5e7d162-9649-468a-b0ea-51b8410004a3"/>
</p:tagLst>
</file>

<file path=ppt/theme/theme1.xml><?xml version="1.0" encoding="utf-8"?>
<a:theme xmlns:a="http://schemas.openxmlformats.org/drawingml/2006/main" name="2_Default Theme">
  <a:themeElements>
    <a:clrScheme name="Derby &amp; Derbyshire Colour Palette">
      <a:dk1>
        <a:srgbClr val="000000"/>
      </a:dk1>
      <a:lt1>
        <a:srgbClr val="FFFFFF"/>
      </a:lt1>
      <a:dk2>
        <a:srgbClr val="324A5E"/>
      </a:dk2>
      <a:lt2>
        <a:srgbClr val="0398ED"/>
      </a:lt2>
      <a:accent1>
        <a:srgbClr val="01AED9"/>
      </a:accent1>
      <a:accent2>
        <a:srgbClr val="0169B3"/>
      </a:accent2>
      <a:accent3>
        <a:srgbClr val="941A7F"/>
      </a:accent3>
      <a:accent4>
        <a:srgbClr val="007464"/>
      </a:accent4>
      <a:accent5>
        <a:srgbClr val="F8A700"/>
      </a:accent5>
      <a:accent6>
        <a:srgbClr val="D82E60"/>
      </a:accent6>
      <a:hlink>
        <a:srgbClr val="0563C1"/>
      </a:hlink>
      <a:folHlink>
        <a:srgbClr val="0563C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oval"/>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marL="230400" indent="-230400">
          <a:lnSpc>
            <a:spcPts val="1905"/>
          </a:lnSpc>
          <a:buFont typeface="Arial" charset="0"/>
          <a:buChar char="•"/>
          <a:defRPr sz="1540" dirty="0" err="1" smtClean="0">
            <a:latin typeface="InterFace" charset="0"/>
            <a:ea typeface="InterFace" charset="0"/>
            <a:cs typeface="InterFace" charset="0"/>
          </a:defRPr>
        </a:defPPr>
      </a:lstStyle>
    </a:txDef>
  </a:objectDefaults>
  <a:extraClrSchemeLst/>
  <a:extLst>
    <a:ext uri="{05A4C25C-085E-4340-85A3-A5531E510DB2}">
      <thm15:themeFamily xmlns:thm15="http://schemas.microsoft.com/office/thememl/2012/main" name="Derby &amp; Derbyshire Template" id="{0F8BD45D-750E-449D-8946-954BB5243648}" vid="{189919AB-4136-4FE9-91BC-4999759D8B5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87798</TotalTime>
  <Words>3717</Words>
  <Application>Microsoft Macintosh PowerPoint</Application>
  <PresentationFormat>Widescreen</PresentationFormat>
  <Paragraphs>276</Paragraphs>
  <Slides>15</Slides>
  <Notes>13</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Aptos Light</vt:lpstr>
      <vt:lpstr>Arial</vt:lpstr>
      <vt:lpstr>Calibri</vt:lpstr>
      <vt:lpstr>Calibri Light</vt:lpstr>
      <vt:lpstr>Courier New</vt:lpstr>
      <vt:lpstr>Segoe UI</vt:lpstr>
      <vt:lpstr>Symbol</vt:lpstr>
      <vt:lpstr>Times New Roman</vt:lpstr>
      <vt:lpstr>2_Default Theme</vt:lpstr>
      <vt:lpstr>1_Office Theme</vt:lpstr>
      <vt:lpstr>The Neighbourhood Health Model</vt:lpstr>
      <vt:lpstr>The NHS 10 Year Plan: Shifts</vt:lpstr>
      <vt:lpstr>The NHS 10 Year Plan: Enablers</vt:lpstr>
      <vt:lpstr>But…</vt:lpstr>
      <vt:lpstr>A Bit More on Team Up in Derby and Derbyshire: Robert’s Story</vt:lpstr>
      <vt:lpstr>Problem Statements</vt:lpstr>
      <vt:lpstr>Desired Outcomes</vt:lpstr>
      <vt:lpstr>The Foundations of Our Neighbourhood Model</vt:lpstr>
      <vt:lpstr>Using Features of Effective System Leadership</vt:lpstr>
      <vt:lpstr>Working Framework: Principles</vt:lpstr>
      <vt:lpstr>PowerPoint Presentation</vt:lpstr>
      <vt:lpstr>Simply Put, What Will Be Different?</vt:lpstr>
      <vt:lpstr>Our Accelerator Application</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DOHERTY, Nicki (NHS DERBY AND DERBYSHIRE ICB - 15M)</dc:creator>
  <cp:lastModifiedBy>Wynne Garnett</cp:lastModifiedBy>
  <cp:revision>54</cp:revision>
  <cp:lastPrinted>2025-05-13T16:35:40Z</cp:lastPrinted>
  <dcterms:created xsi:type="dcterms:W3CDTF">2025-03-26T08:18:34Z</dcterms:created>
  <dcterms:modified xsi:type="dcterms:W3CDTF">2025-09-29T16:03:41Z</dcterms:modified>
</cp:coreProperties>
</file>